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4" r:id="rId1"/>
  </p:sldMasterIdLst>
  <p:notesMasterIdLst>
    <p:notesMasterId r:id="rId10"/>
  </p:notesMasterIdLst>
  <p:handoutMasterIdLst>
    <p:handoutMasterId r:id="rId11"/>
  </p:handoutMasterIdLst>
  <p:sldIdLst>
    <p:sldId id="257" r:id="rId2"/>
    <p:sldId id="258" r:id="rId3"/>
    <p:sldId id="368" r:id="rId4"/>
    <p:sldId id="259" r:id="rId5"/>
    <p:sldId id="260" r:id="rId6"/>
    <p:sldId id="261" r:id="rId7"/>
    <p:sldId id="262" r:id="rId8"/>
    <p:sldId id="367" r:id="rId9"/>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0000"/>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75" autoAdjust="0"/>
    <p:restoredTop sz="95969" autoAdjust="0"/>
  </p:normalViewPr>
  <p:slideViewPr>
    <p:cSldViewPr snapToGrid="0">
      <p:cViewPr varScale="1">
        <p:scale>
          <a:sx n="91" d="100"/>
          <a:sy n="91" d="100"/>
        </p:scale>
        <p:origin x="1536" y="306"/>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6ACCB2D-1CCA-8872-AE11-4B5340964506}"/>
              </a:ext>
            </a:extLst>
          </p:cNvPr>
          <p:cNvSpPr>
            <a:spLocks noGrp="1"/>
          </p:cNvSpPr>
          <p:nvPr>
            <p:ph type="hdr" sz="quarter"/>
          </p:nvPr>
        </p:nvSpPr>
        <p:spPr>
          <a:xfrm>
            <a:off x="2" y="2"/>
            <a:ext cx="3078048" cy="512667"/>
          </a:xfrm>
          <a:prstGeom prst="rect">
            <a:avLst/>
          </a:prstGeom>
        </p:spPr>
        <p:txBody>
          <a:bodyPr vert="horz" lIns="93681" tIns="46840" rIns="93681" bIns="46840" rtlCol="0"/>
          <a:lstStyle>
            <a:lvl1pPr algn="l">
              <a:defRPr sz="1300"/>
            </a:lvl1pPr>
          </a:lstStyle>
          <a:p>
            <a:endParaRPr lang="en-US" sz="1000" dirty="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72250B91-3DC3-724C-F38C-5A1B65016D51}"/>
              </a:ext>
            </a:extLst>
          </p:cNvPr>
          <p:cNvSpPr>
            <a:spLocks noGrp="1"/>
          </p:cNvSpPr>
          <p:nvPr>
            <p:ph type="dt" sz="quarter" idx="1"/>
          </p:nvPr>
        </p:nvSpPr>
        <p:spPr>
          <a:xfrm>
            <a:off x="4022888" y="2"/>
            <a:ext cx="3078048" cy="512667"/>
          </a:xfrm>
          <a:prstGeom prst="rect">
            <a:avLst/>
          </a:prstGeom>
        </p:spPr>
        <p:txBody>
          <a:bodyPr vert="horz" lIns="93681" tIns="46840" rIns="93681" bIns="46840" rtlCol="0"/>
          <a:lstStyle>
            <a:lvl1pPr algn="r">
              <a:defRPr sz="1300"/>
            </a:lvl1pPr>
          </a:lstStyle>
          <a:p>
            <a:r>
              <a:rPr lang="en-US" sz="1000">
                <a:latin typeface="Arial" panose="020B0604020202020204" pitchFamily="34" charset="0"/>
                <a:cs typeface="Arial" panose="020B0604020202020204" pitchFamily="34" charset="0"/>
              </a:rPr>
              <a:t>4/20/2025 pm</a:t>
            </a:r>
          </a:p>
        </p:txBody>
      </p:sp>
      <p:sp>
        <p:nvSpPr>
          <p:cNvPr id="4" name="Footer Placeholder 3">
            <a:extLst>
              <a:ext uri="{FF2B5EF4-FFF2-40B4-BE49-F238E27FC236}">
                <a16:creationId xmlns:a16="http://schemas.microsoft.com/office/drawing/2014/main" id="{5D39293B-5D00-0895-B4A6-6FFBDF0971A6}"/>
              </a:ext>
            </a:extLst>
          </p:cNvPr>
          <p:cNvSpPr>
            <a:spLocks noGrp="1"/>
          </p:cNvSpPr>
          <p:nvPr>
            <p:ph type="ftr" sz="quarter" idx="2"/>
          </p:nvPr>
        </p:nvSpPr>
        <p:spPr>
          <a:xfrm>
            <a:off x="2" y="9720359"/>
            <a:ext cx="3078048" cy="512666"/>
          </a:xfrm>
          <a:prstGeom prst="rect">
            <a:avLst/>
          </a:prstGeom>
        </p:spPr>
        <p:txBody>
          <a:bodyPr vert="horz" lIns="93681" tIns="46840" rIns="93681" bIns="46840" rtlCol="0" anchor="b"/>
          <a:lstStyle>
            <a:lvl1pPr algn="l">
              <a:defRPr sz="1300"/>
            </a:lvl1pPr>
          </a:lstStyle>
          <a:p>
            <a:r>
              <a:rPr lang="en-US" sz="1000">
                <a:latin typeface="Arial" panose="020B0604020202020204" pitchFamily="34" charset="0"/>
                <a:cs typeface="Arial" panose="020B0604020202020204" pitchFamily="34" charset="0"/>
              </a:rPr>
              <a:t>Bruce Molock</a:t>
            </a:r>
          </a:p>
        </p:txBody>
      </p:sp>
      <p:sp>
        <p:nvSpPr>
          <p:cNvPr id="5" name="Slide Number Placeholder 4">
            <a:extLst>
              <a:ext uri="{FF2B5EF4-FFF2-40B4-BE49-F238E27FC236}">
                <a16:creationId xmlns:a16="http://schemas.microsoft.com/office/drawing/2014/main" id="{883230DC-8BAE-2189-78C5-356ED8945373}"/>
              </a:ext>
            </a:extLst>
          </p:cNvPr>
          <p:cNvSpPr>
            <a:spLocks noGrp="1"/>
          </p:cNvSpPr>
          <p:nvPr>
            <p:ph type="sldNum" sz="quarter" idx="3"/>
          </p:nvPr>
        </p:nvSpPr>
        <p:spPr>
          <a:xfrm>
            <a:off x="4022888" y="9720359"/>
            <a:ext cx="3078048" cy="512666"/>
          </a:xfrm>
          <a:prstGeom prst="rect">
            <a:avLst/>
          </a:prstGeom>
        </p:spPr>
        <p:txBody>
          <a:bodyPr vert="horz" lIns="93681" tIns="46840" rIns="93681" bIns="46840" rtlCol="0" anchor="b"/>
          <a:lstStyle>
            <a:lvl1pPr algn="r">
              <a:defRPr sz="1300"/>
            </a:lvl1pPr>
          </a:lstStyle>
          <a:p>
            <a:fld id="{43E767D3-B2AA-47B8-BD56-D4CB74577002}"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4691119"/>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078048" cy="512667"/>
          </a:xfrm>
          <a:prstGeom prst="rect">
            <a:avLst/>
          </a:prstGeom>
        </p:spPr>
        <p:txBody>
          <a:bodyPr vert="horz" lIns="93681" tIns="46840" rIns="93681" bIns="46840" rtlCol="0"/>
          <a:lstStyle>
            <a:lvl1pPr algn="l">
              <a:defRPr sz="1300"/>
            </a:lvl1pPr>
          </a:lstStyle>
          <a:p>
            <a:endParaRPr lang="en-US"/>
          </a:p>
        </p:txBody>
      </p:sp>
      <p:sp>
        <p:nvSpPr>
          <p:cNvPr id="3" name="Date Placeholder 2"/>
          <p:cNvSpPr>
            <a:spLocks noGrp="1"/>
          </p:cNvSpPr>
          <p:nvPr>
            <p:ph type="dt" idx="1"/>
          </p:nvPr>
        </p:nvSpPr>
        <p:spPr>
          <a:xfrm>
            <a:off x="4022888" y="2"/>
            <a:ext cx="3078048" cy="512667"/>
          </a:xfrm>
          <a:prstGeom prst="rect">
            <a:avLst/>
          </a:prstGeom>
        </p:spPr>
        <p:txBody>
          <a:bodyPr vert="horz" lIns="93681" tIns="46840" rIns="93681" bIns="46840" rtlCol="0"/>
          <a:lstStyle>
            <a:lvl1pPr algn="r">
              <a:defRPr sz="1300"/>
            </a:lvl1pPr>
          </a:lstStyle>
          <a:p>
            <a:r>
              <a:rPr lang="en-US"/>
              <a:t>4/20/2025 pm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3681" tIns="46840" rIns="93681" bIns="46840" rtlCol="0" anchor="ctr"/>
          <a:lstStyle/>
          <a:p>
            <a:endParaRPr lang="en-US"/>
          </a:p>
        </p:txBody>
      </p:sp>
      <p:sp>
        <p:nvSpPr>
          <p:cNvPr id="5" name="Notes Placeholder 4"/>
          <p:cNvSpPr>
            <a:spLocks noGrp="1"/>
          </p:cNvSpPr>
          <p:nvPr>
            <p:ph type="body" sz="quarter" idx="3"/>
          </p:nvPr>
        </p:nvSpPr>
        <p:spPr>
          <a:xfrm>
            <a:off x="710558" y="4925321"/>
            <a:ext cx="5681363" cy="4028576"/>
          </a:xfrm>
          <a:prstGeom prst="rect">
            <a:avLst/>
          </a:prstGeom>
        </p:spPr>
        <p:txBody>
          <a:bodyPr vert="horz" lIns="93681" tIns="46840" rIns="93681" bIns="4684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9720359"/>
            <a:ext cx="3078048" cy="512666"/>
          </a:xfrm>
          <a:prstGeom prst="rect">
            <a:avLst/>
          </a:prstGeom>
        </p:spPr>
        <p:txBody>
          <a:bodyPr vert="horz" lIns="93681" tIns="46840" rIns="93681" bIns="46840" rtlCol="0" anchor="b"/>
          <a:lstStyle>
            <a:lvl1pPr algn="l">
              <a:defRPr sz="1300"/>
            </a:lvl1pPr>
          </a:lstStyle>
          <a:p>
            <a:r>
              <a:rPr lang="en-US"/>
              <a:t>Bruce Molock</a:t>
            </a:r>
          </a:p>
        </p:txBody>
      </p:sp>
      <p:sp>
        <p:nvSpPr>
          <p:cNvPr id="7" name="Slide Number Placeholder 6"/>
          <p:cNvSpPr>
            <a:spLocks noGrp="1"/>
          </p:cNvSpPr>
          <p:nvPr>
            <p:ph type="sldNum" sz="quarter" idx="5"/>
          </p:nvPr>
        </p:nvSpPr>
        <p:spPr>
          <a:xfrm>
            <a:off x="4022888" y="9720359"/>
            <a:ext cx="3078048" cy="512666"/>
          </a:xfrm>
          <a:prstGeom prst="rect">
            <a:avLst/>
          </a:prstGeom>
        </p:spPr>
        <p:txBody>
          <a:bodyPr vert="horz" lIns="93681" tIns="46840" rIns="93681" bIns="46840" rtlCol="0" anchor="b"/>
          <a:lstStyle>
            <a:lvl1pPr algn="r">
              <a:defRPr sz="1300"/>
            </a:lvl1pPr>
          </a:lstStyle>
          <a:p>
            <a:fld id="{24B557FC-5D2E-4FD1-9876-B206A08D041A}" type="slidenum">
              <a:rPr lang="en-US" smtClean="0"/>
              <a:t>‹#›</a:t>
            </a:fld>
            <a:endParaRPr lang="en-US"/>
          </a:p>
        </p:txBody>
      </p:sp>
    </p:spTree>
    <p:extLst>
      <p:ext uri="{BB962C8B-B14F-4D97-AF65-F5344CB8AC3E}">
        <p14:creationId xmlns:p14="http://schemas.microsoft.com/office/powerpoint/2010/main" val="187881435"/>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ED4D4E6-1E9B-417D-BA8A-957E7D399D8E}" type="datetimeFigureOut">
              <a:rPr lang="en-US" smtClean="0"/>
              <a:t>4/19/2025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77C747-A431-4B49-B9C1-BE81BD44541F}" type="slidenum">
              <a:rPr lang="en-US" smtClean="0"/>
              <a:t>‹#›</a:t>
            </a:fld>
            <a:endParaRPr lang="en-US"/>
          </a:p>
        </p:txBody>
      </p:sp>
    </p:spTree>
    <p:extLst>
      <p:ext uri="{BB962C8B-B14F-4D97-AF65-F5344CB8AC3E}">
        <p14:creationId xmlns:p14="http://schemas.microsoft.com/office/powerpoint/2010/main" val="3470220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ED4D4E6-1E9B-417D-BA8A-957E7D399D8E}" type="datetimeFigureOut">
              <a:rPr lang="en-US" smtClean="0"/>
              <a:t>4/19/2025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77C747-A431-4B49-B9C1-BE81BD44541F}" type="slidenum">
              <a:rPr lang="en-US" smtClean="0"/>
              <a:t>‹#›</a:t>
            </a:fld>
            <a:endParaRPr lang="en-US"/>
          </a:p>
        </p:txBody>
      </p:sp>
    </p:spTree>
    <p:extLst>
      <p:ext uri="{BB962C8B-B14F-4D97-AF65-F5344CB8AC3E}">
        <p14:creationId xmlns:p14="http://schemas.microsoft.com/office/powerpoint/2010/main" val="1691068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ED4D4E6-1E9B-417D-BA8A-957E7D399D8E}" type="datetimeFigureOut">
              <a:rPr lang="en-US" smtClean="0"/>
              <a:t>4/19/2025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77C747-A431-4B49-B9C1-BE81BD44541F}" type="slidenum">
              <a:rPr lang="en-US" smtClean="0"/>
              <a:t>‹#›</a:t>
            </a:fld>
            <a:endParaRPr lang="en-US"/>
          </a:p>
        </p:txBody>
      </p:sp>
    </p:spTree>
    <p:extLst>
      <p:ext uri="{BB962C8B-B14F-4D97-AF65-F5344CB8AC3E}">
        <p14:creationId xmlns:p14="http://schemas.microsoft.com/office/powerpoint/2010/main" val="2695756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ED4D4E6-1E9B-417D-BA8A-957E7D399D8E}" type="datetimeFigureOut">
              <a:rPr lang="en-US" smtClean="0"/>
              <a:t>4/19/2025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77C747-A431-4B49-B9C1-BE81BD44541F}" type="slidenum">
              <a:rPr lang="en-US" smtClean="0"/>
              <a:t>‹#›</a:t>
            </a:fld>
            <a:endParaRPr lang="en-US"/>
          </a:p>
        </p:txBody>
      </p:sp>
    </p:spTree>
    <p:extLst>
      <p:ext uri="{BB962C8B-B14F-4D97-AF65-F5344CB8AC3E}">
        <p14:creationId xmlns:p14="http://schemas.microsoft.com/office/powerpoint/2010/main" val="695637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ED4D4E6-1E9B-417D-BA8A-957E7D399D8E}" type="datetimeFigureOut">
              <a:rPr lang="en-US" smtClean="0"/>
              <a:t>4/19/2025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77C747-A431-4B49-B9C1-BE81BD44541F}" type="slidenum">
              <a:rPr lang="en-US" smtClean="0"/>
              <a:t>‹#›</a:t>
            </a:fld>
            <a:endParaRPr lang="en-US"/>
          </a:p>
        </p:txBody>
      </p:sp>
    </p:spTree>
    <p:extLst>
      <p:ext uri="{BB962C8B-B14F-4D97-AF65-F5344CB8AC3E}">
        <p14:creationId xmlns:p14="http://schemas.microsoft.com/office/powerpoint/2010/main" val="2295605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ED4D4E6-1E9B-417D-BA8A-957E7D399D8E}" type="datetimeFigureOut">
              <a:rPr lang="en-US" smtClean="0"/>
              <a:t>4/19/2025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77C747-A431-4B49-B9C1-BE81BD44541F}" type="slidenum">
              <a:rPr lang="en-US" smtClean="0"/>
              <a:t>‹#›</a:t>
            </a:fld>
            <a:endParaRPr lang="en-US"/>
          </a:p>
        </p:txBody>
      </p:sp>
    </p:spTree>
    <p:extLst>
      <p:ext uri="{BB962C8B-B14F-4D97-AF65-F5344CB8AC3E}">
        <p14:creationId xmlns:p14="http://schemas.microsoft.com/office/powerpoint/2010/main" val="2257032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ED4D4E6-1E9B-417D-BA8A-957E7D399D8E}" type="datetimeFigureOut">
              <a:rPr lang="en-US" smtClean="0"/>
              <a:t>4/19/2025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77C747-A431-4B49-B9C1-BE81BD44541F}" type="slidenum">
              <a:rPr lang="en-US" smtClean="0"/>
              <a:t>‹#›</a:t>
            </a:fld>
            <a:endParaRPr lang="en-US"/>
          </a:p>
        </p:txBody>
      </p:sp>
    </p:spTree>
    <p:extLst>
      <p:ext uri="{BB962C8B-B14F-4D97-AF65-F5344CB8AC3E}">
        <p14:creationId xmlns:p14="http://schemas.microsoft.com/office/powerpoint/2010/main" val="3556766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ED4D4E6-1E9B-417D-BA8A-957E7D399D8E}" type="datetimeFigureOut">
              <a:rPr lang="en-US" smtClean="0"/>
              <a:t>4/19/2025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77C747-A431-4B49-B9C1-BE81BD44541F}" type="slidenum">
              <a:rPr lang="en-US" smtClean="0"/>
              <a:t>‹#›</a:t>
            </a:fld>
            <a:endParaRPr lang="en-US"/>
          </a:p>
        </p:txBody>
      </p:sp>
    </p:spTree>
    <p:extLst>
      <p:ext uri="{BB962C8B-B14F-4D97-AF65-F5344CB8AC3E}">
        <p14:creationId xmlns:p14="http://schemas.microsoft.com/office/powerpoint/2010/main" val="2008081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D4D4E6-1E9B-417D-BA8A-957E7D399D8E}" type="datetimeFigureOut">
              <a:rPr lang="en-US" smtClean="0"/>
              <a:t>4/19/2025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77C747-A431-4B49-B9C1-BE81BD44541F}" type="slidenum">
              <a:rPr lang="en-US" smtClean="0"/>
              <a:t>‹#›</a:t>
            </a:fld>
            <a:endParaRPr lang="en-US"/>
          </a:p>
        </p:txBody>
      </p:sp>
    </p:spTree>
    <p:extLst>
      <p:ext uri="{BB962C8B-B14F-4D97-AF65-F5344CB8AC3E}">
        <p14:creationId xmlns:p14="http://schemas.microsoft.com/office/powerpoint/2010/main" val="3209940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ED4D4E6-1E9B-417D-BA8A-957E7D399D8E}" type="datetimeFigureOut">
              <a:rPr lang="en-US" smtClean="0"/>
              <a:t>4/19/2025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77C747-A431-4B49-B9C1-BE81BD44541F}" type="slidenum">
              <a:rPr lang="en-US" smtClean="0"/>
              <a:t>‹#›</a:t>
            </a:fld>
            <a:endParaRPr lang="en-US"/>
          </a:p>
        </p:txBody>
      </p:sp>
    </p:spTree>
    <p:extLst>
      <p:ext uri="{BB962C8B-B14F-4D97-AF65-F5344CB8AC3E}">
        <p14:creationId xmlns:p14="http://schemas.microsoft.com/office/powerpoint/2010/main" val="3964197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ED4D4E6-1E9B-417D-BA8A-957E7D399D8E}" type="datetimeFigureOut">
              <a:rPr lang="en-US" smtClean="0"/>
              <a:t>4/19/2025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77C747-A431-4B49-B9C1-BE81BD44541F}" type="slidenum">
              <a:rPr lang="en-US" smtClean="0"/>
              <a:t>‹#›</a:t>
            </a:fld>
            <a:endParaRPr lang="en-US"/>
          </a:p>
        </p:txBody>
      </p:sp>
    </p:spTree>
    <p:extLst>
      <p:ext uri="{BB962C8B-B14F-4D97-AF65-F5344CB8AC3E}">
        <p14:creationId xmlns:p14="http://schemas.microsoft.com/office/powerpoint/2010/main" val="1696325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ED4D4E6-1E9B-417D-BA8A-957E7D399D8E}" type="datetimeFigureOut">
              <a:rPr lang="en-US" smtClean="0"/>
              <a:t>4/19/2025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077C747-A431-4B49-B9C1-BE81BD44541F}" type="slidenum">
              <a:rPr lang="en-US" smtClean="0"/>
              <a:t>‹#›</a:t>
            </a:fld>
            <a:endParaRPr lang="en-US"/>
          </a:p>
        </p:txBody>
      </p:sp>
    </p:spTree>
    <p:extLst>
      <p:ext uri="{BB962C8B-B14F-4D97-AF65-F5344CB8AC3E}">
        <p14:creationId xmlns:p14="http://schemas.microsoft.com/office/powerpoint/2010/main" val="2439332588"/>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blueletterbible.org/nasb95/jhn/6/15-21" TargetMode="External"/><Relationship Id="rId2" Type="http://schemas.openxmlformats.org/officeDocument/2006/relationships/hyperlink" Target="https://www.blueletterbible.org/nasb95/mar/6/45-52"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blueletterbible.org/nasb95/luk/9/18-20" TargetMode="External"/><Relationship Id="rId2" Type="http://schemas.openxmlformats.org/officeDocument/2006/relationships/hyperlink" Target="https://www.blueletterbible.org/nasb95/mar/8/27-30" TargetMode="External"/><Relationship Id="rId1" Type="http://schemas.openxmlformats.org/officeDocument/2006/relationships/slideLayout" Target="../slideLayouts/slideLayout2.xml"/><Relationship Id="rId5" Type="http://schemas.openxmlformats.org/officeDocument/2006/relationships/hyperlink" Target="https://www.blueletterbible.org/nasb95/luk/9/21-22" TargetMode="External"/><Relationship Id="rId4" Type="http://schemas.openxmlformats.org/officeDocument/2006/relationships/hyperlink" Target="https://www.blueletterbible.org/nasb95/mar/8/31-33"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blueletterbible.org/nasb95/luk/22/31-34" TargetMode="External"/><Relationship Id="rId2" Type="http://schemas.openxmlformats.org/officeDocument/2006/relationships/hyperlink" Target="https://www.blueletterbible.org/nasb95/mar/14/27-31" TargetMode="External"/><Relationship Id="rId1" Type="http://schemas.openxmlformats.org/officeDocument/2006/relationships/slideLayout" Target="../slideLayouts/slideLayout2.xml"/><Relationship Id="rId4" Type="http://schemas.openxmlformats.org/officeDocument/2006/relationships/hyperlink" Target="https://www.blueletterbible.org/nasb95/jhn/13/36-38"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blueletterbible.org/nasb95/luk/22/39-46" TargetMode="External"/><Relationship Id="rId7" Type="http://schemas.openxmlformats.org/officeDocument/2006/relationships/hyperlink" Target="https://www.blueletterbible.org/nasb95/jhn/18/19-24" TargetMode="External"/><Relationship Id="rId2" Type="http://schemas.openxmlformats.org/officeDocument/2006/relationships/hyperlink" Target="https://www.blueletterbible.org/nasb95/mar/14/32-42" TargetMode="External"/><Relationship Id="rId1" Type="http://schemas.openxmlformats.org/officeDocument/2006/relationships/slideLayout" Target="../slideLayouts/slideLayout2.xml"/><Relationship Id="rId6" Type="http://schemas.openxmlformats.org/officeDocument/2006/relationships/hyperlink" Target="https://www.blueletterbible.org/nasb95/jhn/18/12-14" TargetMode="External"/><Relationship Id="rId5" Type="http://schemas.openxmlformats.org/officeDocument/2006/relationships/hyperlink" Target="https://www.blueletterbible.org/nasb95/luk/22/66-71" TargetMode="External"/><Relationship Id="rId4" Type="http://schemas.openxmlformats.org/officeDocument/2006/relationships/hyperlink" Target="https://www.blueletterbible.org/nasb95/mar/14/53-65"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blueletterbible.org/nasb95/luk/22/54-62" TargetMode="External"/><Relationship Id="rId2" Type="http://schemas.openxmlformats.org/officeDocument/2006/relationships/hyperlink" Target="https://www.blueletterbible.org/nasb95/mar/14/66-72" TargetMode="External"/><Relationship Id="rId1" Type="http://schemas.openxmlformats.org/officeDocument/2006/relationships/slideLayout" Target="../slideLayouts/slideLayout2.xml"/><Relationship Id="rId5" Type="http://schemas.openxmlformats.org/officeDocument/2006/relationships/hyperlink" Target="https://www.blueletterbible.org/nasb95/jhn/18/25-27" TargetMode="External"/><Relationship Id="rId4" Type="http://schemas.openxmlformats.org/officeDocument/2006/relationships/hyperlink" Target="https://www.blueletterbible.org/nasb95/jhn/18/15-18"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E66F0-04D6-0331-0ED5-AB3DECF8CB7E}"/>
              </a:ext>
            </a:extLst>
          </p:cNvPr>
          <p:cNvSpPr>
            <a:spLocks noGrp="1"/>
          </p:cNvSpPr>
          <p:nvPr>
            <p:ph type="ctrTitle"/>
          </p:nvPr>
        </p:nvSpPr>
        <p:spPr>
          <a:xfrm>
            <a:off x="1143000" y="1642128"/>
            <a:ext cx="6858000" cy="2834622"/>
          </a:xfrm>
        </p:spPr>
        <p:txBody>
          <a:bodyPr>
            <a:spAutoFit/>
          </a:bodyPr>
          <a:lstStyle/>
          <a:p>
            <a:r>
              <a:rPr lang="en-US" sz="6600" b="1" dirty="0">
                <a:latin typeface="Algerian" panose="04020705040A02060702" pitchFamily="82" charset="0"/>
              </a:rPr>
              <a:t>PETER ACCORDING TO MATTHEW</a:t>
            </a:r>
          </a:p>
        </p:txBody>
      </p:sp>
    </p:spTree>
    <p:extLst>
      <p:ext uri="{BB962C8B-B14F-4D97-AF65-F5344CB8AC3E}">
        <p14:creationId xmlns:p14="http://schemas.microsoft.com/office/powerpoint/2010/main" val="1260493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8861727-47EE-1BC5-AF16-DA4D85CF1552}"/>
              </a:ext>
            </a:extLst>
          </p:cNvPr>
          <p:cNvSpPr>
            <a:spLocks noGrp="1"/>
          </p:cNvSpPr>
          <p:nvPr>
            <p:ph idx="1"/>
          </p:nvPr>
        </p:nvSpPr>
        <p:spPr>
          <a:xfrm>
            <a:off x="42041" y="609600"/>
            <a:ext cx="9059916" cy="4924040"/>
          </a:xfrm>
        </p:spPr>
        <p:txBody>
          <a:bodyPr>
            <a:spAutoFit/>
          </a:bodyPr>
          <a:lstStyle/>
          <a:p>
            <a:pPr marL="0">
              <a:lnSpc>
                <a:spcPct val="115000"/>
              </a:lnSpc>
              <a:spcAft>
                <a:spcPts val="600"/>
              </a:spcAft>
              <a:buNone/>
            </a:pPr>
            <a:r>
              <a:rPr lang="en-US" sz="3000" b="1" kern="100" dirty="0">
                <a:latin typeface="Calibri" panose="020F0502020204030204" pitchFamily="34" charset="0"/>
                <a:ea typeface="Aptos" panose="020B0004020202020204" pitchFamily="34" charset="0"/>
                <a:cs typeface="Calibri" panose="020F0502020204030204" pitchFamily="34" charset="0"/>
              </a:rPr>
              <a:t>Jesus Walks on the Water</a:t>
            </a:r>
            <a:r>
              <a:rPr lang="en-US" sz="3000" kern="100" dirty="0">
                <a:latin typeface="Calibri" panose="020F0502020204030204" pitchFamily="34" charset="0"/>
                <a:ea typeface="Aptos" panose="020B0004020202020204" pitchFamily="34" charset="0"/>
                <a:cs typeface="Calibri" panose="020F0502020204030204" pitchFamily="34" charset="0"/>
              </a:rPr>
              <a:t> </a:t>
            </a:r>
            <a:r>
              <a:rPr lang="en-US" sz="3000" i="1" kern="100" dirty="0">
                <a:latin typeface="Calibri" panose="020F0502020204030204" pitchFamily="34" charset="0"/>
                <a:ea typeface="Aptos" panose="020B0004020202020204" pitchFamily="34" charset="0"/>
                <a:cs typeface="Calibri" panose="020F0502020204030204" pitchFamily="34" charset="0"/>
              </a:rPr>
              <a:t>(</a:t>
            </a:r>
            <a:r>
              <a:rPr lang="en-US" sz="3000" b="1" i="1" u="sng" kern="100" dirty="0">
                <a:solidFill>
                  <a:srgbClr val="467886"/>
                </a:solidFill>
                <a:latin typeface="Calibri" panose="020F0502020204030204" pitchFamily="34" charset="0"/>
                <a:ea typeface="Aptos" panose="020B0004020202020204" pitchFamily="34" charset="0"/>
                <a:cs typeface="Calibri" panose="020F0502020204030204" pitchFamily="34" charset="0"/>
                <a:hlinkClick r:id="rId2"/>
              </a:rPr>
              <a:t>Mark 6:45–52</a:t>
            </a:r>
            <a:r>
              <a:rPr lang="en-US" sz="3000" b="1" i="1" kern="100" dirty="0">
                <a:latin typeface="Calibri" panose="020F0502020204030204" pitchFamily="34" charset="0"/>
                <a:ea typeface="Aptos" panose="020B0004020202020204" pitchFamily="34" charset="0"/>
                <a:cs typeface="Calibri" panose="020F0502020204030204" pitchFamily="34" charset="0"/>
              </a:rPr>
              <a:t>; </a:t>
            </a:r>
            <a:r>
              <a:rPr lang="en-US" sz="3000" b="1" i="1" u="sng" kern="100" dirty="0">
                <a:solidFill>
                  <a:srgbClr val="467886"/>
                </a:solidFill>
                <a:latin typeface="Calibri" panose="020F0502020204030204" pitchFamily="34" charset="0"/>
                <a:ea typeface="Aptos" panose="020B0004020202020204" pitchFamily="34" charset="0"/>
                <a:cs typeface="Calibri" panose="020F0502020204030204" pitchFamily="34" charset="0"/>
                <a:hlinkClick r:id="rId3"/>
              </a:rPr>
              <a:t>John 6:15–21</a:t>
            </a:r>
            <a:r>
              <a:rPr lang="en-US" sz="3000" i="1" kern="100" dirty="0">
                <a:latin typeface="Calibri" panose="020F0502020204030204" pitchFamily="34" charset="0"/>
                <a:ea typeface="Aptos" panose="020B0004020202020204" pitchFamily="34" charset="0"/>
                <a:cs typeface="Calibri" panose="020F0502020204030204" pitchFamily="34" charset="0"/>
              </a:rPr>
              <a:t>)</a:t>
            </a:r>
          </a:p>
          <a:p>
            <a:pPr marL="0">
              <a:lnSpc>
                <a:spcPct val="115000"/>
              </a:lnSpc>
              <a:spcAft>
                <a:spcPts val="600"/>
              </a:spcAft>
              <a:buNone/>
            </a:pPr>
            <a:r>
              <a:rPr lang="en-US" sz="3000" b="1" kern="100" dirty="0">
                <a:latin typeface="Calibri" panose="020F0502020204030204" pitchFamily="34" charset="0"/>
                <a:ea typeface="Aptos" panose="020B0004020202020204" pitchFamily="34" charset="0"/>
                <a:cs typeface="Calibri" panose="020F0502020204030204" pitchFamily="34" charset="0"/>
              </a:rPr>
              <a:t>Matthew 14:28-29</a:t>
            </a:r>
            <a:r>
              <a:rPr lang="en-US" sz="3000" kern="100" dirty="0">
                <a:latin typeface="Calibri" panose="020F0502020204030204" pitchFamily="34" charset="0"/>
                <a:ea typeface="Aptos" panose="020B0004020202020204" pitchFamily="34" charset="0"/>
                <a:cs typeface="Calibri" panose="020F0502020204030204" pitchFamily="34" charset="0"/>
              </a:rPr>
              <a:t>, “</a:t>
            </a:r>
            <a:r>
              <a:rPr lang="en-US" sz="3000" b="1" kern="100" dirty="0">
                <a:latin typeface="Calibri" panose="020F0502020204030204" pitchFamily="34" charset="0"/>
                <a:ea typeface="Aptos" panose="020B0004020202020204" pitchFamily="34" charset="0"/>
                <a:cs typeface="Calibri" panose="020F0502020204030204" pitchFamily="34" charset="0"/>
              </a:rPr>
              <a:t>Peter</a:t>
            </a:r>
            <a:r>
              <a:rPr lang="en-US" sz="3000" kern="100" dirty="0">
                <a:latin typeface="Calibri" panose="020F0502020204030204" pitchFamily="34" charset="0"/>
                <a:ea typeface="Aptos" panose="020B0004020202020204" pitchFamily="34" charset="0"/>
                <a:cs typeface="Calibri" panose="020F0502020204030204" pitchFamily="34" charset="0"/>
              </a:rPr>
              <a:t> said to Him, ‘Lord, if it is You, command me to come to You on the water … And He said, ‘Come!’ And </a:t>
            </a:r>
            <a:r>
              <a:rPr lang="en-US" sz="3000" b="1" kern="100" dirty="0">
                <a:latin typeface="Calibri" panose="020F0502020204030204" pitchFamily="34" charset="0"/>
                <a:ea typeface="Aptos" panose="020B0004020202020204" pitchFamily="34" charset="0"/>
                <a:cs typeface="Calibri" panose="020F0502020204030204" pitchFamily="34" charset="0"/>
              </a:rPr>
              <a:t>Peter</a:t>
            </a:r>
            <a:r>
              <a:rPr lang="en-US" sz="3000" kern="100" dirty="0">
                <a:latin typeface="Calibri" panose="020F0502020204030204" pitchFamily="34" charset="0"/>
                <a:ea typeface="Aptos" panose="020B0004020202020204" pitchFamily="34" charset="0"/>
                <a:cs typeface="Calibri" panose="020F0502020204030204" pitchFamily="34" charset="0"/>
              </a:rPr>
              <a:t> got out of the boat, and walked on the water and came toward Jesus.”</a:t>
            </a:r>
          </a:p>
          <a:p>
            <a:pPr marL="0">
              <a:lnSpc>
                <a:spcPct val="115000"/>
              </a:lnSpc>
              <a:spcAft>
                <a:spcPts val="600"/>
              </a:spcAft>
              <a:buNone/>
            </a:pPr>
            <a:r>
              <a:rPr lang="en-US" sz="3000" b="1" kern="100" dirty="0">
                <a:latin typeface="Calibri" panose="020F0502020204030204" pitchFamily="34" charset="0"/>
                <a:ea typeface="Aptos" panose="020B0004020202020204" pitchFamily="34" charset="0"/>
                <a:cs typeface="Calibri" panose="020F0502020204030204" pitchFamily="34" charset="0"/>
              </a:rPr>
              <a:t>The Heart of Man </a:t>
            </a:r>
            <a:endParaRPr lang="en-US" sz="3000" kern="100" dirty="0">
              <a:latin typeface="Calibri" panose="020F0502020204030204" pitchFamily="34" charset="0"/>
              <a:ea typeface="Aptos" panose="020B0004020202020204" pitchFamily="34" charset="0"/>
              <a:cs typeface="Calibri" panose="020F0502020204030204" pitchFamily="34" charset="0"/>
            </a:endParaRPr>
          </a:p>
          <a:p>
            <a:pPr marL="0">
              <a:lnSpc>
                <a:spcPct val="115000"/>
              </a:lnSpc>
              <a:spcAft>
                <a:spcPts val="600"/>
              </a:spcAft>
              <a:buNone/>
            </a:pPr>
            <a:r>
              <a:rPr lang="en-US" sz="3000" b="1" kern="100" dirty="0">
                <a:latin typeface="Calibri" panose="020F0502020204030204" pitchFamily="34" charset="0"/>
                <a:ea typeface="Aptos" panose="020B0004020202020204" pitchFamily="34" charset="0"/>
                <a:cs typeface="Calibri" panose="020F0502020204030204" pitchFamily="34" charset="0"/>
              </a:rPr>
              <a:t>Matthew 15:15</a:t>
            </a:r>
            <a:r>
              <a:rPr lang="en-US" sz="3000" kern="100" dirty="0">
                <a:latin typeface="Calibri" panose="020F0502020204030204" pitchFamily="34" charset="0"/>
                <a:ea typeface="Aptos" panose="020B0004020202020204" pitchFamily="34" charset="0"/>
                <a:cs typeface="Calibri" panose="020F0502020204030204" pitchFamily="34" charset="0"/>
              </a:rPr>
              <a:t>, “</a:t>
            </a:r>
            <a:r>
              <a:rPr lang="en-US" sz="3000" b="1" kern="100" dirty="0">
                <a:latin typeface="Calibri" panose="020F0502020204030204" pitchFamily="34" charset="0"/>
                <a:ea typeface="Aptos" panose="020B0004020202020204" pitchFamily="34" charset="0"/>
                <a:cs typeface="Calibri" panose="020F0502020204030204" pitchFamily="34" charset="0"/>
              </a:rPr>
              <a:t>Peter</a:t>
            </a:r>
            <a:r>
              <a:rPr lang="en-US" sz="3000" kern="100" dirty="0">
                <a:latin typeface="Calibri" panose="020F0502020204030204" pitchFamily="34" charset="0"/>
                <a:ea typeface="Aptos" panose="020B0004020202020204" pitchFamily="34" charset="0"/>
                <a:cs typeface="Calibri" panose="020F0502020204030204" pitchFamily="34" charset="0"/>
              </a:rPr>
              <a:t> said to Him, ‘Explain the parable to us’.”</a:t>
            </a:r>
          </a:p>
        </p:txBody>
      </p:sp>
    </p:spTree>
    <p:extLst>
      <p:ext uri="{BB962C8B-B14F-4D97-AF65-F5344CB8AC3E}">
        <p14:creationId xmlns:p14="http://schemas.microsoft.com/office/powerpoint/2010/main" val="3933688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3564E9-F20E-4CD2-9B93-1EB96A8E45C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2E8B13-1689-8A19-904B-DCDF60DB8A38}"/>
              </a:ext>
            </a:extLst>
          </p:cNvPr>
          <p:cNvSpPr>
            <a:spLocks noGrp="1"/>
          </p:cNvSpPr>
          <p:nvPr>
            <p:ph idx="1"/>
          </p:nvPr>
        </p:nvSpPr>
        <p:spPr>
          <a:xfrm>
            <a:off x="240860" y="304800"/>
            <a:ext cx="8648700" cy="5548635"/>
          </a:xfrm>
        </p:spPr>
        <p:txBody>
          <a:bodyPr>
            <a:spAutoFit/>
          </a:bodyPr>
          <a:lstStyle/>
          <a:p>
            <a:pPr marL="0">
              <a:lnSpc>
                <a:spcPct val="115000"/>
              </a:lnSpc>
              <a:spcAft>
                <a:spcPts val="600"/>
              </a:spcAft>
              <a:buNone/>
            </a:pPr>
            <a:r>
              <a:rPr lang="en-US" sz="2500" b="1" kern="100" dirty="0">
                <a:latin typeface="Calibri" panose="020F0502020204030204" pitchFamily="34" charset="0"/>
                <a:ea typeface="Aptos" panose="020B0004020202020204" pitchFamily="34" charset="0"/>
                <a:cs typeface="Calibri" panose="020F0502020204030204" pitchFamily="34" charset="0"/>
              </a:rPr>
              <a:t>Peter’s Confession of Christ </a:t>
            </a:r>
            <a:r>
              <a:rPr lang="en-US" sz="2500" i="1" kern="100" dirty="0">
                <a:latin typeface="Calibri" panose="020F0502020204030204" pitchFamily="34" charset="0"/>
                <a:ea typeface="Aptos" panose="020B0004020202020204" pitchFamily="34" charset="0"/>
                <a:cs typeface="Calibri" panose="020F0502020204030204" pitchFamily="34" charset="0"/>
              </a:rPr>
              <a:t>(</a:t>
            </a:r>
            <a:r>
              <a:rPr lang="en-US" sz="2500" b="1" i="1" u="sng" kern="100" dirty="0">
                <a:solidFill>
                  <a:srgbClr val="467886"/>
                </a:solidFill>
                <a:latin typeface="Calibri" panose="020F0502020204030204" pitchFamily="34" charset="0"/>
                <a:ea typeface="Aptos" panose="020B0004020202020204" pitchFamily="34" charset="0"/>
                <a:cs typeface="Calibri" panose="020F0502020204030204" pitchFamily="34" charset="0"/>
                <a:hlinkClick r:id="rId2"/>
              </a:rPr>
              <a:t>Mark 8:27–30</a:t>
            </a:r>
            <a:r>
              <a:rPr lang="en-US" sz="2500" b="1" i="1" kern="100" dirty="0">
                <a:latin typeface="Calibri" panose="020F0502020204030204" pitchFamily="34" charset="0"/>
                <a:ea typeface="Aptos" panose="020B0004020202020204" pitchFamily="34" charset="0"/>
                <a:cs typeface="Calibri" panose="020F0502020204030204" pitchFamily="34" charset="0"/>
              </a:rPr>
              <a:t>; </a:t>
            </a:r>
            <a:r>
              <a:rPr lang="en-US" sz="2500" b="1" i="1" u="sng" kern="100" dirty="0">
                <a:solidFill>
                  <a:srgbClr val="467886"/>
                </a:solidFill>
                <a:latin typeface="Calibri" panose="020F0502020204030204" pitchFamily="34" charset="0"/>
                <a:ea typeface="Aptos" panose="020B0004020202020204" pitchFamily="34" charset="0"/>
                <a:cs typeface="Calibri" panose="020F0502020204030204" pitchFamily="34" charset="0"/>
                <a:hlinkClick r:id="rId3"/>
              </a:rPr>
              <a:t>Luke 9:18–20</a:t>
            </a:r>
            <a:r>
              <a:rPr lang="en-US" sz="2500" i="1" kern="100" dirty="0">
                <a:latin typeface="Calibri" panose="020F0502020204030204" pitchFamily="34" charset="0"/>
                <a:ea typeface="Aptos" panose="020B0004020202020204" pitchFamily="34" charset="0"/>
                <a:cs typeface="Calibri" panose="020F0502020204030204" pitchFamily="34" charset="0"/>
              </a:rPr>
              <a:t>)</a:t>
            </a:r>
          </a:p>
          <a:p>
            <a:pPr marL="0">
              <a:lnSpc>
                <a:spcPct val="115000"/>
              </a:lnSpc>
              <a:spcAft>
                <a:spcPts val="600"/>
              </a:spcAft>
              <a:buNone/>
            </a:pPr>
            <a:r>
              <a:rPr lang="en-US" sz="2500" b="1" kern="100" dirty="0">
                <a:latin typeface="Calibri" panose="020F0502020204030204" pitchFamily="34" charset="0"/>
                <a:ea typeface="Aptos" panose="020B0004020202020204" pitchFamily="34" charset="0"/>
                <a:cs typeface="Calibri" panose="020F0502020204030204" pitchFamily="34" charset="0"/>
              </a:rPr>
              <a:t>Matthew 16:16, 18</a:t>
            </a:r>
            <a:r>
              <a:rPr lang="en-US" sz="2500" kern="100" dirty="0">
                <a:latin typeface="Calibri" panose="020F0502020204030204" pitchFamily="34" charset="0"/>
                <a:ea typeface="Aptos" panose="020B0004020202020204" pitchFamily="34" charset="0"/>
                <a:cs typeface="Calibri" panose="020F0502020204030204" pitchFamily="34" charset="0"/>
              </a:rPr>
              <a:t>, “Simon </a:t>
            </a:r>
            <a:r>
              <a:rPr lang="en-US" sz="2500" b="1" kern="100" dirty="0">
                <a:latin typeface="Calibri" panose="020F0502020204030204" pitchFamily="34" charset="0"/>
                <a:ea typeface="Aptos" panose="020B0004020202020204" pitchFamily="34" charset="0"/>
                <a:cs typeface="Calibri" panose="020F0502020204030204" pitchFamily="34" charset="0"/>
              </a:rPr>
              <a:t>Peter</a:t>
            </a:r>
            <a:r>
              <a:rPr lang="en-US" sz="2500" kern="100" dirty="0">
                <a:latin typeface="Calibri" panose="020F0502020204030204" pitchFamily="34" charset="0"/>
                <a:ea typeface="Aptos" panose="020B0004020202020204" pitchFamily="34" charset="0"/>
                <a:cs typeface="Calibri" panose="020F0502020204030204" pitchFamily="34" charset="0"/>
              </a:rPr>
              <a:t> answered, ‘You are the Christ, the Son of the living God’ … I also say to you that you are </a:t>
            </a:r>
            <a:r>
              <a:rPr lang="en-US" sz="2500" b="1" kern="100" dirty="0">
                <a:latin typeface="Calibri" panose="020F0502020204030204" pitchFamily="34" charset="0"/>
                <a:ea typeface="Aptos" panose="020B0004020202020204" pitchFamily="34" charset="0"/>
                <a:cs typeface="Calibri" panose="020F0502020204030204" pitchFamily="34" charset="0"/>
              </a:rPr>
              <a:t>Peter</a:t>
            </a:r>
            <a:r>
              <a:rPr lang="en-US" sz="2500" kern="100" dirty="0">
                <a:latin typeface="Calibri" panose="020F0502020204030204" pitchFamily="34" charset="0"/>
                <a:ea typeface="Aptos" panose="020B0004020202020204" pitchFamily="34" charset="0"/>
                <a:cs typeface="Calibri" panose="020F0502020204030204" pitchFamily="34" charset="0"/>
              </a:rPr>
              <a:t>, and upon this rock I will build My church; and the gate of Hades will not overpower it.”</a:t>
            </a:r>
          </a:p>
          <a:p>
            <a:pPr marL="0">
              <a:lnSpc>
                <a:spcPct val="115000"/>
              </a:lnSpc>
              <a:spcAft>
                <a:spcPts val="600"/>
              </a:spcAft>
              <a:buNone/>
            </a:pPr>
            <a:r>
              <a:rPr lang="en-US" sz="2500" b="1" kern="100" dirty="0">
                <a:latin typeface="Calibri" panose="020F0502020204030204" pitchFamily="34" charset="0"/>
                <a:ea typeface="Aptos" panose="020B0004020202020204" pitchFamily="34" charset="0"/>
                <a:cs typeface="Calibri" panose="020F0502020204030204" pitchFamily="34" charset="0"/>
              </a:rPr>
              <a:t>Jesus Foretells His Death </a:t>
            </a:r>
            <a:r>
              <a:rPr lang="en-US" sz="2500" i="1" kern="100" dirty="0">
                <a:latin typeface="Calibri" panose="020F0502020204030204" pitchFamily="34" charset="0"/>
                <a:ea typeface="Aptos" panose="020B0004020202020204" pitchFamily="34" charset="0"/>
                <a:cs typeface="Calibri" panose="020F0502020204030204" pitchFamily="34" charset="0"/>
              </a:rPr>
              <a:t>(</a:t>
            </a:r>
            <a:r>
              <a:rPr lang="en-US" sz="2500" b="1" i="1" u="sng" kern="100" dirty="0">
                <a:solidFill>
                  <a:srgbClr val="467886"/>
                </a:solidFill>
                <a:latin typeface="Calibri" panose="020F0502020204030204" pitchFamily="34" charset="0"/>
                <a:ea typeface="Aptos" panose="020B0004020202020204" pitchFamily="34" charset="0"/>
                <a:cs typeface="Calibri" panose="020F0502020204030204" pitchFamily="34" charset="0"/>
                <a:hlinkClick r:id="rId4"/>
              </a:rPr>
              <a:t>Mark 8:31–33</a:t>
            </a:r>
            <a:r>
              <a:rPr lang="en-US" sz="2500" b="1" i="1" kern="100" dirty="0">
                <a:latin typeface="Calibri" panose="020F0502020204030204" pitchFamily="34" charset="0"/>
                <a:ea typeface="Aptos" panose="020B0004020202020204" pitchFamily="34" charset="0"/>
                <a:cs typeface="Calibri" panose="020F0502020204030204" pitchFamily="34" charset="0"/>
              </a:rPr>
              <a:t>; </a:t>
            </a:r>
            <a:r>
              <a:rPr lang="en-US" sz="2500" b="1" i="1" u="sng" kern="100" dirty="0">
                <a:solidFill>
                  <a:srgbClr val="467886"/>
                </a:solidFill>
                <a:latin typeface="Calibri" panose="020F0502020204030204" pitchFamily="34" charset="0"/>
                <a:ea typeface="Aptos" panose="020B0004020202020204" pitchFamily="34" charset="0"/>
                <a:cs typeface="Calibri" panose="020F0502020204030204" pitchFamily="34" charset="0"/>
                <a:hlinkClick r:id="rId5"/>
              </a:rPr>
              <a:t>Luke 9:21-22</a:t>
            </a:r>
            <a:r>
              <a:rPr lang="en-US" sz="2500" i="1" kern="100" dirty="0">
                <a:latin typeface="Calibri" panose="020F0502020204030204" pitchFamily="34" charset="0"/>
                <a:ea typeface="Aptos" panose="020B0004020202020204" pitchFamily="34" charset="0"/>
                <a:cs typeface="Calibri" panose="020F0502020204030204" pitchFamily="34" charset="0"/>
              </a:rPr>
              <a:t>)</a:t>
            </a:r>
            <a:endParaRPr lang="en-US" sz="2500" kern="100" dirty="0">
              <a:latin typeface="Calibri" panose="020F0502020204030204" pitchFamily="34" charset="0"/>
              <a:ea typeface="Aptos" panose="020B0004020202020204" pitchFamily="34" charset="0"/>
              <a:cs typeface="Calibri" panose="020F0502020204030204" pitchFamily="34" charset="0"/>
            </a:endParaRPr>
          </a:p>
          <a:p>
            <a:pPr marL="0">
              <a:lnSpc>
                <a:spcPct val="115000"/>
              </a:lnSpc>
              <a:spcAft>
                <a:spcPts val="600"/>
              </a:spcAft>
              <a:buNone/>
            </a:pPr>
            <a:r>
              <a:rPr lang="en-US" sz="2500" b="1" kern="100" dirty="0">
                <a:latin typeface="Calibri" panose="020F0502020204030204" pitchFamily="34" charset="0"/>
                <a:ea typeface="Aptos" panose="020B0004020202020204" pitchFamily="34" charset="0"/>
                <a:cs typeface="Calibri" panose="020F0502020204030204" pitchFamily="34" charset="0"/>
              </a:rPr>
              <a:t>Matthew 16:22-23</a:t>
            </a:r>
            <a:r>
              <a:rPr lang="en-US" sz="2500" kern="100" dirty="0">
                <a:latin typeface="Calibri" panose="020F0502020204030204" pitchFamily="34" charset="0"/>
                <a:ea typeface="Aptos" panose="020B0004020202020204" pitchFamily="34" charset="0"/>
                <a:cs typeface="Calibri" panose="020F0502020204030204" pitchFamily="34" charset="0"/>
              </a:rPr>
              <a:t>, “</a:t>
            </a:r>
            <a:r>
              <a:rPr lang="en-US" sz="2500" b="1" kern="100" dirty="0">
                <a:latin typeface="Calibri" panose="020F0502020204030204" pitchFamily="34" charset="0"/>
                <a:ea typeface="Aptos" panose="020B0004020202020204" pitchFamily="34" charset="0"/>
                <a:cs typeface="Calibri" panose="020F0502020204030204" pitchFamily="34" charset="0"/>
              </a:rPr>
              <a:t>Peter</a:t>
            </a:r>
            <a:r>
              <a:rPr lang="en-US" sz="2500" kern="100" dirty="0">
                <a:latin typeface="Calibri" panose="020F0502020204030204" pitchFamily="34" charset="0"/>
                <a:ea typeface="Aptos" panose="020B0004020202020204" pitchFamily="34" charset="0"/>
                <a:cs typeface="Calibri" panose="020F0502020204030204" pitchFamily="34" charset="0"/>
              </a:rPr>
              <a:t> took Him aside and began to rebuke Him, saying, ‘God forbid </a:t>
            </a:r>
            <a:r>
              <a:rPr lang="en-US" sz="2500" i="1" kern="100" dirty="0">
                <a:latin typeface="Calibri" panose="020F0502020204030204" pitchFamily="34" charset="0"/>
                <a:ea typeface="Aptos" panose="020B0004020202020204" pitchFamily="34" charset="0"/>
                <a:cs typeface="Calibri" panose="020F0502020204030204" pitchFamily="34" charset="0"/>
              </a:rPr>
              <a:t>it,</a:t>
            </a:r>
            <a:r>
              <a:rPr lang="en-US" sz="2500" kern="100" dirty="0">
                <a:latin typeface="Calibri" panose="020F0502020204030204" pitchFamily="34" charset="0"/>
                <a:ea typeface="Aptos" panose="020B0004020202020204" pitchFamily="34" charset="0"/>
                <a:cs typeface="Calibri" panose="020F0502020204030204" pitchFamily="34" charset="0"/>
              </a:rPr>
              <a:t> Lord! This shall never happen to You’ … But He turned and said to </a:t>
            </a:r>
            <a:r>
              <a:rPr lang="en-US" sz="2500" b="1" kern="100" dirty="0">
                <a:latin typeface="Calibri" panose="020F0502020204030204" pitchFamily="34" charset="0"/>
                <a:ea typeface="Aptos" panose="020B0004020202020204" pitchFamily="34" charset="0"/>
                <a:cs typeface="Calibri" panose="020F0502020204030204" pitchFamily="34" charset="0"/>
              </a:rPr>
              <a:t>Peter</a:t>
            </a:r>
            <a:r>
              <a:rPr lang="en-US" sz="2500" kern="100" dirty="0">
                <a:latin typeface="Calibri" panose="020F0502020204030204" pitchFamily="34" charset="0"/>
                <a:ea typeface="Aptos" panose="020B0004020202020204" pitchFamily="34" charset="0"/>
                <a:cs typeface="Calibri" panose="020F0502020204030204" pitchFamily="34" charset="0"/>
              </a:rPr>
              <a:t>, ‘Get behind Me, Satan! You are a stumbling block to Me; for you are not setting your mind on God’s interests, but man’s’.”</a:t>
            </a:r>
          </a:p>
        </p:txBody>
      </p:sp>
    </p:spTree>
    <p:extLst>
      <p:ext uri="{BB962C8B-B14F-4D97-AF65-F5344CB8AC3E}">
        <p14:creationId xmlns:p14="http://schemas.microsoft.com/office/powerpoint/2010/main" val="4128241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E9A3B6-CB2F-DDD6-9FFA-7D05B94946D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E54E89-02ED-3F5F-1F3E-12B6506F0042}"/>
              </a:ext>
            </a:extLst>
          </p:cNvPr>
          <p:cNvSpPr>
            <a:spLocks noGrp="1"/>
          </p:cNvSpPr>
          <p:nvPr>
            <p:ph idx="1"/>
          </p:nvPr>
        </p:nvSpPr>
        <p:spPr>
          <a:xfrm>
            <a:off x="228600" y="423333"/>
            <a:ext cx="8674100" cy="6129498"/>
          </a:xfrm>
        </p:spPr>
        <p:txBody>
          <a:bodyPr>
            <a:spAutoFit/>
          </a:bodyPr>
          <a:lstStyle/>
          <a:p>
            <a:pPr marL="0">
              <a:lnSpc>
                <a:spcPct val="115000"/>
              </a:lnSpc>
              <a:spcAft>
                <a:spcPts val="600"/>
              </a:spcAft>
              <a:buNone/>
            </a:pPr>
            <a:r>
              <a:rPr lang="en-US" b="1" kern="100" dirty="0">
                <a:latin typeface="Calibri" panose="020F0502020204030204" pitchFamily="34" charset="0"/>
                <a:ea typeface="Aptos" panose="020B0004020202020204" pitchFamily="34" charset="0"/>
                <a:cs typeface="Calibri" panose="020F0502020204030204" pitchFamily="34" charset="0"/>
              </a:rPr>
              <a:t>The Transfiguration</a:t>
            </a:r>
            <a:endParaRPr lang="en-US" kern="100" dirty="0">
              <a:latin typeface="Calibri" panose="020F0502020204030204" pitchFamily="34" charset="0"/>
              <a:ea typeface="Aptos" panose="020B0004020202020204" pitchFamily="34" charset="0"/>
              <a:cs typeface="Calibri" panose="020F0502020204030204" pitchFamily="34" charset="0"/>
            </a:endParaRPr>
          </a:p>
          <a:p>
            <a:pPr marL="0">
              <a:lnSpc>
                <a:spcPct val="115000"/>
              </a:lnSpc>
              <a:spcAft>
                <a:spcPts val="600"/>
              </a:spcAft>
              <a:buNone/>
            </a:pPr>
            <a:r>
              <a:rPr lang="en-US" b="1" kern="100" dirty="0">
                <a:latin typeface="Calibri" panose="020F0502020204030204" pitchFamily="34" charset="0"/>
                <a:ea typeface="Aptos" panose="020B0004020202020204" pitchFamily="34" charset="0"/>
                <a:cs typeface="Calibri" panose="020F0502020204030204" pitchFamily="34" charset="0"/>
              </a:rPr>
              <a:t>Matthew 17:1, 4</a:t>
            </a:r>
            <a:r>
              <a:rPr lang="en-US" kern="100" dirty="0">
                <a:latin typeface="Calibri" panose="020F0502020204030204" pitchFamily="34" charset="0"/>
                <a:ea typeface="Aptos" panose="020B0004020202020204" pitchFamily="34" charset="0"/>
                <a:cs typeface="Calibri" panose="020F0502020204030204" pitchFamily="34" charset="0"/>
              </a:rPr>
              <a:t>, “Six days later Jesus took with Him Peter and James and John his brother, and led them up on a high mountain by themselves … </a:t>
            </a:r>
            <a:r>
              <a:rPr lang="en-US" b="1" kern="100" dirty="0">
                <a:latin typeface="Calibri" panose="020F0502020204030204" pitchFamily="34" charset="0"/>
                <a:ea typeface="Aptos" panose="020B0004020202020204" pitchFamily="34" charset="0"/>
                <a:cs typeface="Calibri" panose="020F0502020204030204" pitchFamily="34" charset="0"/>
              </a:rPr>
              <a:t>Peter</a:t>
            </a:r>
            <a:r>
              <a:rPr lang="en-US" kern="100" dirty="0">
                <a:latin typeface="Calibri" panose="020F0502020204030204" pitchFamily="34" charset="0"/>
                <a:ea typeface="Aptos" panose="020B0004020202020204" pitchFamily="34" charset="0"/>
                <a:cs typeface="Calibri" panose="020F0502020204030204" pitchFamily="34" charset="0"/>
              </a:rPr>
              <a:t> said to Jesus, ‘Lord, it is good for us to be here; if You wish, I will make three tabernacles here, one for You, and one for Moses, and one for Elijah’.”</a:t>
            </a:r>
          </a:p>
          <a:p>
            <a:pPr marL="0">
              <a:lnSpc>
                <a:spcPct val="115000"/>
              </a:lnSpc>
              <a:spcAft>
                <a:spcPts val="600"/>
              </a:spcAft>
              <a:buNone/>
            </a:pPr>
            <a:r>
              <a:rPr lang="en-US" b="1" kern="100" dirty="0">
                <a:effectLst/>
                <a:latin typeface="Calibri" panose="020F0502020204030204" pitchFamily="34" charset="0"/>
                <a:ea typeface="Aptos" panose="020B0004020202020204" pitchFamily="34" charset="0"/>
                <a:cs typeface="Calibri" panose="020F0502020204030204" pitchFamily="34" charset="0"/>
              </a:rPr>
              <a:t>Forgiveness</a:t>
            </a:r>
            <a:endParaRPr lang="en-US" kern="100" dirty="0">
              <a:effectLst/>
              <a:latin typeface="Calibri" panose="020F0502020204030204" pitchFamily="34" charset="0"/>
              <a:ea typeface="Aptos" panose="020B0004020202020204" pitchFamily="34" charset="0"/>
              <a:cs typeface="Calibri" panose="020F0502020204030204" pitchFamily="34" charset="0"/>
            </a:endParaRPr>
          </a:p>
          <a:p>
            <a:pPr marL="0">
              <a:lnSpc>
                <a:spcPct val="115000"/>
              </a:lnSpc>
              <a:spcAft>
                <a:spcPts val="600"/>
              </a:spcAft>
              <a:buNone/>
            </a:pPr>
            <a:r>
              <a:rPr lang="en-US" b="1" kern="100" dirty="0">
                <a:latin typeface="Calibri" panose="020F0502020204030204" pitchFamily="34" charset="0"/>
                <a:ea typeface="Aptos" panose="020B0004020202020204" pitchFamily="34" charset="0"/>
                <a:cs typeface="Calibri" panose="020F0502020204030204" pitchFamily="34" charset="0"/>
              </a:rPr>
              <a:t>Matthew </a:t>
            </a:r>
            <a:r>
              <a:rPr lang="en-US" b="1" kern="100" dirty="0">
                <a:effectLst/>
                <a:latin typeface="Calibri" panose="020F0502020204030204" pitchFamily="34" charset="0"/>
                <a:ea typeface="Aptos" panose="020B0004020202020204" pitchFamily="34" charset="0"/>
                <a:cs typeface="Calibri" panose="020F0502020204030204" pitchFamily="34" charset="0"/>
              </a:rPr>
              <a:t>18:21</a:t>
            </a:r>
            <a:r>
              <a:rPr lang="en-US" kern="100" dirty="0">
                <a:effectLst/>
                <a:latin typeface="Calibri" panose="020F0502020204030204" pitchFamily="34" charset="0"/>
                <a:ea typeface="Aptos" panose="020B0004020202020204" pitchFamily="34" charset="0"/>
                <a:cs typeface="Calibri" panose="020F0502020204030204" pitchFamily="34" charset="0"/>
              </a:rPr>
              <a:t>, “Then </a:t>
            </a:r>
            <a:r>
              <a:rPr lang="en-US" b="1" kern="100" dirty="0">
                <a:effectLst/>
                <a:latin typeface="Calibri" panose="020F0502020204030204" pitchFamily="34" charset="0"/>
                <a:ea typeface="Aptos" panose="020B0004020202020204" pitchFamily="34" charset="0"/>
                <a:cs typeface="Calibri" panose="020F0502020204030204" pitchFamily="34" charset="0"/>
              </a:rPr>
              <a:t>Peter</a:t>
            </a:r>
            <a:r>
              <a:rPr lang="en-US" kern="100" dirty="0">
                <a:effectLst/>
                <a:latin typeface="Calibri" panose="020F0502020204030204" pitchFamily="34" charset="0"/>
                <a:ea typeface="Aptos" panose="020B0004020202020204" pitchFamily="34" charset="0"/>
                <a:cs typeface="Calibri" panose="020F0502020204030204" pitchFamily="34" charset="0"/>
              </a:rPr>
              <a:t> came and said to </a:t>
            </a:r>
            <a:r>
              <a:rPr lang="en-US" kern="100" dirty="0">
                <a:latin typeface="Calibri" panose="020F0502020204030204" pitchFamily="34" charset="0"/>
                <a:ea typeface="Aptos" panose="020B0004020202020204" pitchFamily="34" charset="0"/>
                <a:cs typeface="Calibri" panose="020F0502020204030204" pitchFamily="34" charset="0"/>
              </a:rPr>
              <a:t>Him, Lord, how often shall </a:t>
            </a:r>
            <a:r>
              <a:rPr lang="en-US" kern="100" dirty="0">
                <a:effectLst/>
                <a:latin typeface="Calibri" panose="020F0502020204030204" pitchFamily="34" charset="0"/>
                <a:ea typeface="Aptos" panose="020B0004020202020204" pitchFamily="34" charset="0"/>
                <a:cs typeface="Calibri" panose="020F0502020204030204" pitchFamily="34" charset="0"/>
              </a:rPr>
              <a:t>my brother sin against me and I forgive him? Up to seven times?’”</a:t>
            </a:r>
          </a:p>
        </p:txBody>
      </p:sp>
    </p:spTree>
    <p:extLst>
      <p:ext uri="{BB962C8B-B14F-4D97-AF65-F5344CB8AC3E}">
        <p14:creationId xmlns:p14="http://schemas.microsoft.com/office/powerpoint/2010/main" val="81534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68174F-75F4-28DC-DFD5-BF11C64CEAF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22F6291-6457-B7FC-6A52-C6686B5C3284}"/>
              </a:ext>
            </a:extLst>
          </p:cNvPr>
          <p:cNvSpPr>
            <a:spLocks noGrp="1"/>
          </p:cNvSpPr>
          <p:nvPr>
            <p:ph idx="1"/>
          </p:nvPr>
        </p:nvSpPr>
        <p:spPr>
          <a:xfrm>
            <a:off x="287866" y="508000"/>
            <a:ext cx="8719499" cy="5633978"/>
          </a:xfrm>
        </p:spPr>
        <p:txBody>
          <a:bodyPr wrap="square">
            <a:spAutoFit/>
          </a:bodyPr>
          <a:lstStyle/>
          <a:p>
            <a:pPr marL="0">
              <a:lnSpc>
                <a:spcPct val="115000"/>
              </a:lnSpc>
              <a:spcAft>
                <a:spcPts val="600"/>
              </a:spcAft>
              <a:buNone/>
            </a:pPr>
            <a:r>
              <a:rPr lang="en-US" b="1" kern="100" dirty="0">
                <a:effectLst/>
                <a:latin typeface="Calibri" panose="020F0502020204030204" pitchFamily="34" charset="0"/>
                <a:ea typeface="Aptos" panose="020B0004020202020204" pitchFamily="34" charset="0"/>
                <a:cs typeface="Calibri" panose="020F0502020204030204" pitchFamily="34" charset="0"/>
              </a:rPr>
              <a:t>The Disciples’ Reward</a:t>
            </a:r>
            <a:endParaRPr lang="en-US" kern="100" dirty="0">
              <a:effectLst/>
              <a:latin typeface="Calibri" panose="020F0502020204030204" pitchFamily="34" charset="0"/>
              <a:ea typeface="Aptos" panose="020B0004020202020204" pitchFamily="34" charset="0"/>
              <a:cs typeface="Calibri" panose="020F0502020204030204" pitchFamily="34" charset="0"/>
            </a:endParaRPr>
          </a:p>
          <a:p>
            <a:pPr marL="0">
              <a:lnSpc>
                <a:spcPct val="115000"/>
              </a:lnSpc>
              <a:spcAft>
                <a:spcPts val="600"/>
              </a:spcAft>
              <a:buNone/>
            </a:pPr>
            <a:r>
              <a:rPr lang="en-US" b="1" kern="100" dirty="0">
                <a:effectLst/>
                <a:latin typeface="Calibri" panose="020F0502020204030204" pitchFamily="34" charset="0"/>
                <a:ea typeface="Aptos" panose="020B0004020202020204" pitchFamily="34" charset="0"/>
                <a:cs typeface="Calibri" panose="020F0502020204030204" pitchFamily="34" charset="0"/>
              </a:rPr>
              <a:t>Matthew 19:27</a:t>
            </a:r>
            <a:r>
              <a:rPr lang="en-US" kern="100" dirty="0">
                <a:effectLst/>
                <a:latin typeface="Calibri" panose="020F0502020204030204" pitchFamily="34" charset="0"/>
                <a:ea typeface="Aptos" panose="020B0004020202020204" pitchFamily="34" charset="0"/>
                <a:cs typeface="Calibri" panose="020F0502020204030204" pitchFamily="34" charset="0"/>
              </a:rPr>
              <a:t>, “Then </a:t>
            </a:r>
            <a:r>
              <a:rPr lang="en-US" b="1" kern="100" dirty="0">
                <a:effectLst/>
                <a:latin typeface="Calibri" panose="020F0502020204030204" pitchFamily="34" charset="0"/>
                <a:ea typeface="Aptos" panose="020B0004020202020204" pitchFamily="34" charset="0"/>
                <a:cs typeface="Calibri" panose="020F0502020204030204" pitchFamily="34" charset="0"/>
              </a:rPr>
              <a:t>Peter</a:t>
            </a:r>
            <a:r>
              <a:rPr lang="en-US" kern="100" dirty="0">
                <a:effectLst/>
                <a:latin typeface="Calibri" panose="020F0502020204030204" pitchFamily="34" charset="0"/>
                <a:ea typeface="Aptos" panose="020B0004020202020204" pitchFamily="34" charset="0"/>
                <a:cs typeface="Calibri" panose="020F0502020204030204" pitchFamily="34" charset="0"/>
              </a:rPr>
              <a:t> said to Him, ‘Behold, we have left everything and followed You; what then will there be for us?’”</a:t>
            </a:r>
          </a:p>
          <a:p>
            <a:pPr marL="0">
              <a:lnSpc>
                <a:spcPct val="115000"/>
              </a:lnSpc>
              <a:spcAft>
                <a:spcPts val="600"/>
              </a:spcAft>
              <a:buNone/>
            </a:pPr>
            <a:r>
              <a:rPr lang="en-US" b="1" kern="100" dirty="0">
                <a:effectLst/>
                <a:latin typeface="Calibri" panose="020F0502020204030204" pitchFamily="34" charset="0"/>
                <a:ea typeface="Aptos" panose="020B0004020202020204" pitchFamily="34" charset="0"/>
                <a:cs typeface="Calibri" panose="020F0502020204030204" pitchFamily="34" charset="0"/>
              </a:rPr>
              <a:t>After The Last Passover</a:t>
            </a:r>
            <a:r>
              <a:rPr lang="en-US" kern="100" dirty="0">
                <a:effectLst/>
                <a:latin typeface="Calibri" panose="020F0502020204030204" pitchFamily="34" charset="0"/>
                <a:ea typeface="Aptos" panose="020B0004020202020204" pitchFamily="34" charset="0"/>
                <a:cs typeface="Calibri" panose="020F0502020204030204" pitchFamily="34" charset="0"/>
              </a:rPr>
              <a:t> </a:t>
            </a:r>
            <a:r>
              <a:rPr lang="en-US" i="1" kern="100" dirty="0">
                <a:effectLst/>
                <a:latin typeface="Calibri" panose="020F0502020204030204" pitchFamily="34" charset="0"/>
                <a:ea typeface="Aptos" panose="020B0004020202020204" pitchFamily="34" charset="0"/>
                <a:cs typeface="Calibri" panose="020F0502020204030204" pitchFamily="34" charset="0"/>
              </a:rPr>
              <a:t>(</a:t>
            </a:r>
            <a:r>
              <a:rPr lang="en-US" b="1" i="1" u="sng" kern="100" dirty="0">
                <a:solidFill>
                  <a:srgbClr val="467886"/>
                </a:solidFill>
                <a:effectLst/>
                <a:latin typeface="Calibri" panose="020F0502020204030204" pitchFamily="34" charset="0"/>
                <a:ea typeface="Aptos" panose="020B0004020202020204" pitchFamily="34" charset="0"/>
                <a:cs typeface="Calibri" panose="020F0502020204030204" pitchFamily="34" charset="0"/>
                <a:hlinkClick r:id="rId2"/>
              </a:rPr>
              <a:t>Mark 14:27–31</a:t>
            </a:r>
            <a:r>
              <a:rPr lang="en-US" b="1" i="1" kern="100" dirty="0">
                <a:effectLst/>
                <a:latin typeface="Calibri" panose="020F0502020204030204" pitchFamily="34" charset="0"/>
                <a:ea typeface="Aptos" panose="020B0004020202020204" pitchFamily="34" charset="0"/>
                <a:cs typeface="Calibri" panose="020F0502020204030204" pitchFamily="34" charset="0"/>
              </a:rPr>
              <a:t>; </a:t>
            </a:r>
            <a:r>
              <a:rPr lang="en-US" b="1" i="1" u="sng" kern="100" dirty="0">
                <a:solidFill>
                  <a:srgbClr val="467886"/>
                </a:solidFill>
                <a:effectLst/>
                <a:latin typeface="Calibri" panose="020F0502020204030204" pitchFamily="34" charset="0"/>
                <a:ea typeface="Aptos" panose="020B0004020202020204" pitchFamily="34" charset="0"/>
                <a:cs typeface="Calibri" panose="020F0502020204030204" pitchFamily="34" charset="0"/>
                <a:hlinkClick r:id="rId3"/>
              </a:rPr>
              <a:t>Luke 22:31–34</a:t>
            </a:r>
            <a:r>
              <a:rPr lang="en-US" b="1" i="1" kern="100" dirty="0">
                <a:effectLst/>
                <a:latin typeface="Calibri" panose="020F0502020204030204" pitchFamily="34" charset="0"/>
                <a:ea typeface="Aptos" panose="020B0004020202020204" pitchFamily="34" charset="0"/>
                <a:cs typeface="Calibri" panose="020F0502020204030204" pitchFamily="34" charset="0"/>
              </a:rPr>
              <a:t>; </a:t>
            </a:r>
            <a:r>
              <a:rPr lang="en-US" b="1" i="1" u="sng" kern="100" dirty="0">
                <a:solidFill>
                  <a:srgbClr val="467886"/>
                </a:solidFill>
                <a:effectLst/>
                <a:latin typeface="Calibri" panose="020F0502020204030204" pitchFamily="34" charset="0"/>
                <a:ea typeface="Aptos" panose="020B0004020202020204" pitchFamily="34" charset="0"/>
                <a:cs typeface="Calibri" panose="020F0502020204030204" pitchFamily="34" charset="0"/>
                <a:hlinkClick r:id="rId4"/>
              </a:rPr>
              <a:t>John 13:36–38</a:t>
            </a:r>
            <a:r>
              <a:rPr lang="en-US" i="1" kern="100" dirty="0">
                <a:effectLst/>
                <a:latin typeface="Calibri" panose="020F0502020204030204" pitchFamily="34" charset="0"/>
                <a:ea typeface="Aptos" panose="020B0004020202020204" pitchFamily="34" charset="0"/>
                <a:cs typeface="Calibri" panose="020F0502020204030204" pitchFamily="34" charset="0"/>
              </a:rPr>
              <a:t>)</a:t>
            </a:r>
          </a:p>
          <a:p>
            <a:pPr marL="0">
              <a:lnSpc>
                <a:spcPct val="115000"/>
              </a:lnSpc>
              <a:spcAft>
                <a:spcPts val="600"/>
              </a:spcAft>
              <a:buNone/>
            </a:pPr>
            <a:r>
              <a:rPr lang="en-US" b="1" kern="100" dirty="0">
                <a:effectLst/>
                <a:latin typeface="Calibri" panose="020F0502020204030204" pitchFamily="34" charset="0"/>
                <a:ea typeface="Aptos" panose="020B0004020202020204" pitchFamily="34" charset="0"/>
                <a:cs typeface="Calibri" panose="020F0502020204030204" pitchFamily="34" charset="0"/>
              </a:rPr>
              <a:t>Matthew 26:33, 35</a:t>
            </a:r>
            <a:r>
              <a:rPr lang="en-US" kern="100" dirty="0">
                <a:effectLst/>
                <a:latin typeface="Calibri" panose="020F0502020204030204" pitchFamily="34" charset="0"/>
                <a:ea typeface="Aptos" panose="020B0004020202020204" pitchFamily="34" charset="0"/>
                <a:cs typeface="Calibri" panose="020F0502020204030204" pitchFamily="34" charset="0"/>
              </a:rPr>
              <a:t>, “But </a:t>
            </a:r>
            <a:r>
              <a:rPr lang="en-US" b="1" kern="100" dirty="0">
                <a:effectLst/>
                <a:latin typeface="Calibri" panose="020F0502020204030204" pitchFamily="34" charset="0"/>
                <a:ea typeface="Aptos" panose="020B0004020202020204" pitchFamily="34" charset="0"/>
                <a:cs typeface="Calibri" panose="020F0502020204030204" pitchFamily="34" charset="0"/>
              </a:rPr>
              <a:t>Peter</a:t>
            </a:r>
            <a:r>
              <a:rPr lang="en-US" kern="100" dirty="0">
                <a:effectLst/>
                <a:latin typeface="Calibri" panose="020F0502020204030204" pitchFamily="34" charset="0"/>
                <a:ea typeface="Aptos" panose="020B0004020202020204" pitchFamily="34" charset="0"/>
                <a:cs typeface="Calibri" panose="020F0502020204030204" pitchFamily="34" charset="0"/>
              </a:rPr>
              <a:t> said to Him, even though all may fall away because of You, I will never fall away’ … </a:t>
            </a:r>
            <a:r>
              <a:rPr lang="en-US" b="1" kern="100" dirty="0">
                <a:effectLst/>
                <a:latin typeface="Calibri" panose="020F0502020204030204" pitchFamily="34" charset="0"/>
                <a:ea typeface="Aptos" panose="020B0004020202020204" pitchFamily="34" charset="0"/>
                <a:cs typeface="Calibri" panose="020F0502020204030204" pitchFamily="34" charset="0"/>
              </a:rPr>
              <a:t>Peter</a:t>
            </a:r>
            <a:r>
              <a:rPr lang="en-US" kern="100" dirty="0">
                <a:effectLst/>
                <a:latin typeface="Calibri" panose="020F0502020204030204" pitchFamily="34" charset="0"/>
                <a:ea typeface="Aptos" panose="020B0004020202020204" pitchFamily="34" charset="0"/>
                <a:cs typeface="Calibri" panose="020F0502020204030204" pitchFamily="34" charset="0"/>
              </a:rPr>
              <a:t> said to Him,  ‘Even if I have to die with You, I will not deny You.’ All the disciples said the same thing too.”</a:t>
            </a:r>
          </a:p>
        </p:txBody>
      </p:sp>
    </p:spTree>
    <p:extLst>
      <p:ext uri="{BB962C8B-B14F-4D97-AF65-F5344CB8AC3E}">
        <p14:creationId xmlns:p14="http://schemas.microsoft.com/office/powerpoint/2010/main" val="3219795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A679E1-06FA-463E-A502-835B71C5BD5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D32AF51-1220-A0F6-EE92-D44CD4ACB8EC}"/>
              </a:ext>
            </a:extLst>
          </p:cNvPr>
          <p:cNvSpPr>
            <a:spLocks noGrp="1"/>
          </p:cNvSpPr>
          <p:nvPr>
            <p:ph idx="1"/>
          </p:nvPr>
        </p:nvSpPr>
        <p:spPr>
          <a:xfrm>
            <a:off x="215900" y="270934"/>
            <a:ext cx="8724900" cy="5742213"/>
          </a:xfrm>
        </p:spPr>
        <p:txBody>
          <a:bodyPr>
            <a:spAutoFit/>
          </a:bodyPr>
          <a:lstStyle/>
          <a:p>
            <a:pPr marL="0">
              <a:lnSpc>
                <a:spcPct val="115000"/>
              </a:lnSpc>
              <a:spcAft>
                <a:spcPts val="600"/>
              </a:spcAft>
              <a:buNone/>
            </a:pPr>
            <a:r>
              <a:rPr lang="en-US" sz="2600" b="1" kern="100" dirty="0">
                <a:latin typeface="Calibri" panose="020F0502020204030204" pitchFamily="34" charset="0"/>
                <a:ea typeface="Aptos" panose="020B0004020202020204" pitchFamily="34" charset="0"/>
                <a:cs typeface="Calibri" panose="020F0502020204030204" pitchFamily="34" charset="0"/>
              </a:rPr>
              <a:t>The Garden of Gethsemane </a:t>
            </a:r>
            <a:r>
              <a:rPr lang="en-US" sz="2600" i="1" kern="100" dirty="0">
                <a:latin typeface="Calibri" panose="020F0502020204030204" pitchFamily="34" charset="0"/>
                <a:ea typeface="Aptos" panose="020B0004020202020204" pitchFamily="34" charset="0"/>
                <a:cs typeface="Calibri" panose="020F0502020204030204" pitchFamily="34" charset="0"/>
              </a:rPr>
              <a:t>(</a:t>
            </a:r>
            <a:r>
              <a:rPr lang="en-US" sz="2600" b="1" i="1" u="sng" kern="100" dirty="0">
                <a:solidFill>
                  <a:srgbClr val="467886"/>
                </a:solidFill>
                <a:latin typeface="Calibri" panose="020F0502020204030204" pitchFamily="34" charset="0"/>
                <a:ea typeface="Aptos" panose="020B0004020202020204" pitchFamily="34" charset="0"/>
                <a:cs typeface="Calibri" panose="020F0502020204030204" pitchFamily="34" charset="0"/>
                <a:hlinkClick r:id="rId2"/>
              </a:rPr>
              <a:t>Mark 14:32–42</a:t>
            </a:r>
            <a:r>
              <a:rPr lang="en-US" sz="2600" b="1" i="1" kern="100" dirty="0">
                <a:latin typeface="Calibri" panose="020F0502020204030204" pitchFamily="34" charset="0"/>
                <a:ea typeface="Aptos" panose="020B0004020202020204" pitchFamily="34" charset="0"/>
                <a:cs typeface="Calibri" panose="020F0502020204030204" pitchFamily="34" charset="0"/>
              </a:rPr>
              <a:t>; </a:t>
            </a:r>
            <a:r>
              <a:rPr lang="en-US" sz="2600" b="1" i="1" u="sng" kern="100" dirty="0">
                <a:solidFill>
                  <a:srgbClr val="467886"/>
                </a:solidFill>
                <a:latin typeface="Calibri" panose="020F0502020204030204" pitchFamily="34" charset="0"/>
                <a:ea typeface="Aptos" panose="020B0004020202020204" pitchFamily="34" charset="0"/>
                <a:cs typeface="Calibri" panose="020F0502020204030204" pitchFamily="34" charset="0"/>
                <a:hlinkClick r:id="rId3"/>
              </a:rPr>
              <a:t>Luke 22:39–46</a:t>
            </a:r>
            <a:r>
              <a:rPr lang="en-US" sz="2600" i="1" kern="100" dirty="0">
                <a:latin typeface="Calibri" panose="020F0502020204030204" pitchFamily="34" charset="0"/>
                <a:ea typeface="Aptos" panose="020B0004020202020204" pitchFamily="34" charset="0"/>
                <a:cs typeface="Calibri" panose="020F0502020204030204" pitchFamily="34" charset="0"/>
              </a:rPr>
              <a:t>)</a:t>
            </a:r>
          </a:p>
          <a:p>
            <a:pPr marL="0">
              <a:lnSpc>
                <a:spcPct val="115000"/>
              </a:lnSpc>
              <a:spcAft>
                <a:spcPts val="600"/>
              </a:spcAft>
              <a:buNone/>
            </a:pPr>
            <a:r>
              <a:rPr lang="en-US" sz="2600" b="1" kern="100" dirty="0">
                <a:latin typeface="Calibri" panose="020F0502020204030204" pitchFamily="34" charset="0"/>
                <a:ea typeface="Aptos" panose="020B0004020202020204" pitchFamily="34" charset="0"/>
                <a:cs typeface="Calibri" panose="020F0502020204030204" pitchFamily="34" charset="0"/>
              </a:rPr>
              <a:t>Matthew 26:37, 40</a:t>
            </a:r>
            <a:r>
              <a:rPr lang="en-US" sz="2600" kern="100" dirty="0">
                <a:latin typeface="Calibri" panose="020F0502020204030204" pitchFamily="34" charset="0"/>
                <a:ea typeface="Aptos" panose="020B0004020202020204" pitchFamily="34" charset="0"/>
                <a:cs typeface="Calibri" panose="020F0502020204030204" pitchFamily="34" charset="0"/>
              </a:rPr>
              <a:t>, “And He took with Him </a:t>
            </a:r>
            <a:r>
              <a:rPr lang="en-US" sz="2600" b="1" kern="100" dirty="0">
                <a:latin typeface="Calibri" panose="020F0502020204030204" pitchFamily="34" charset="0"/>
                <a:ea typeface="Aptos" panose="020B0004020202020204" pitchFamily="34" charset="0"/>
                <a:cs typeface="Calibri" panose="020F0502020204030204" pitchFamily="34" charset="0"/>
              </a:rPr>
              <a:t>Peter</a:t>
            </a:r>
            <a:r>
              <a:rPr lang="en-US" sz="2600" kern="100" dirty="0">
                <a:latin typeface="Calibri" panose="020F0502020204030204" pitchFamily="34" charset="0"/>
                <a:ea typeface="Aptos" panose="020B0004020202020204" pitchFamily="34" charset="0"/>
                <a:cs typeface="Calibri" panose="020F0502020204030204" pitchFamily="34" charset="0"/>
              </a:rPr>
              <a:t> and the two sons of Zebedee, and began to be grieved and distressed … And He came to the disciples and found them sleeping, and said to </a:t>
            </a:r>
            <a:r>
              <a:rPr lang="en-US" sz="2600" b="1" kern="100" dirty="0">
                <a:latin typeface="Calibri" panose="020F0502020204030204" pitchFamily="34" charset="0"/>
                <a:ea typeface="Aptos" panose="020B0004020202020204" pitchFamily="34" charset="0"/>
                <a:cs typeface="Calibri" panose="020F0502020204030204" pitchFamily="34" charset="0"/>
              </a:rPr>
              <a:t>Peter</a:t>
            </a:r>
            <a:r>
              <a:rPr lang="en-US" sz="2600" kern="100" dirty="0">
                <a:latin typeface="Calibri" panose="020F0502020204030204" pitchFamily="34" charset="0"/>
                <a:ea typeface="Aptos" panose="020B0004020202020204" pitchFamily="34" charset="0"/>
                <a:cs typeface="Calibri" panose="020F0502020204030204" pitchFamily="34" charset="0"/>
              </a:rPr>
              <a:t>,  ‘So, you </a:t>
            </a:r>
            <a:r>
              <a:rPr lang="en-US" sz="2600" i="1" kern="100" dirty="0">
                <a:latin typeface="Calibri" panose="020F0502020204030204" pitchFamily="34" charset="0"/>
                <a:ea typeface="Aptos" panose="020B0004020202020204" pitchFamily="34" charset="0"/>
                <a:cs typeface="Calibri" panose="020F0502020204030204" pitchFamily="34" charset="0"/>
              </a:rPr>
              <a:t>men</a:t>
            </a:r>
            <a:r>
              <a:rPr lang="en-US" sz="2600" kern="100" dirty="0">
                <a:latin typeface="Calibri" panose="020F0502020204030204" pitchFamily="34" charset="0"/>
                <a:ea typeface="Aptos" panose="020B0004020202020204" pitchFamily="34" charset="0"/>
                <a:cs typeface="Calibri" panose="020F0502020204030204" pitchFamily="34" charset="0"/>
              </a:rPr>
              <a:t> could not keep watch with Me for one hour?’”</a:t>
            </a:r>
          </a:p>
          <a:p>
            <a:pPr marL="0">
              <a:lnSpc>
                <a:spcPct val="115000"/>
              </a:lnSpc>
              <a:spcAft>
                <a:spcPts val="600"/>
              </a:spcAft>
              <a:buNone/>
            </a:pPr>
            <a:r>
              <a:rPr lang="en-US" sz="2600" b="1" kern="100" dirty="0">
                <a:latin typeface="Calibri" panose="020F0502020204030204" pitchFamily="34" charset="0"/>
                <a:ea typeface="Aptos" panose="020B0004020202020204" pitchFamily="34" charset="0"/>
                <a:cs typeface="Calibri" panose="020F0502020204030204" pitchFamily="34" charset="0"/>
              </a:rPr>
              <a:t>Jesus before Caiaphas </a:t>
            </a:r>
            <a:r>
              <a:rPr lang="en-US" sz="2600" i="1" kern="100" dirty="0">
                <a:latin typeface="Calibri" panose="020F0502020204030204" pitchFamily="34" charset="0"/>
                <a:ea typeface="Aptos" panose="020B0004020202020204" pitchFamily="34" charset="0"/>
                <a:cs typeface="Calibri" panose="020F0502020204030204" pitchFamily="34" charset="0"/>
              </a:rPr>
              <a:t>(</a:t>
            </a:r>
            <a:r>
              <a:rPr lang="en-US" sz="2600" b="1" i="1" u="sng" kern="100" dirty="0">
                <a:solidFill>
                  <a:srgbClr val="467886"/>
                </a:solidFill>
                <a:latin typeface="Calibri" panose="020F0502020204030204" pitchFamily="34" charset="0"/>
                <a:ea typeface="Aptos" panose="020B0004020202020204" pitchFamily="34" charset="0"/>
                <a:cs typeface="Calibri" panose="020F0502020204030204" pitchFamily="34" charset="0"/>
                <a:hlinkClick r:id="rId4"/>
              </a:rPr>
              <a:t>Mark 14:53–65</a:t>
            </a:r>
            <a:r>
              <a:rPr lang="en-US" sz="2600" b="1" i="1" kern="100" dirty="0">
                <a:latin typeface="Calibri" panose="020F0502020204030204" pitchFamily="34" charset="0"/>
                <a:ea typeface="Aptos" panose="020B0004020202020204" pitchFamily="34" charset="0"/>
                <a:cs typeface="Calibri" panose="020F0502020204030204" pitchFamily="34" charset="0"/>
              </a:rPr>
              <a:t>; </a:t>
            </a:r>
            <a:r>
              <a:rPr lang="en-US" sz="2600" b="1" i="1" u="sng" kern="100" dirty="0">
                <a:solidFill>
                  <a:srgbClr val="467886"/>
                </a:solidFill>
                <a:latin typeface="Calibri" panose="020F0502020204030204" pitchFamily="34" charset="0"/>
                <a:ea typeface="Aptos" panose="020B0004020202020204" pitchFamily="34" charset="0"/>
                <a:cs typeface="Calibri" panose="020F0502020204030204" pitchFamily="34" charset="0"/>
                <a:hlinkClick r:id="rId5"/>
              </a:rPr>
              <a:t>Luke 22:66–71</a:t>
            </a:r>
            <a:r>
              <a:rPr lang="en-US" sz="2600" b="1" i="1" kern="100" dirty="0">
                <a:latin typeface="Calibri" panose="020F0502020204030204" pitchFamily="34" charset="0"/>
                <a:ea typeface="Aptos" panose="020B0004020202020204" pitchFamily="34" charset="0"/>
                <a:cs typeface="Calibri" panose="020F0502020204030204" pitchFamily="34" charset="0"/>
              </a:rPr>
              <a:t>; </a:t>
            </a:r>
            <a:r>
              <a:rPr lang="en-US" sz="2600" b="1" i="1" u="sng" kern="100" dirty="0">
                <a:solidFill>
                  <a:srgbClr val="467886"/>
                </a:solidFill>
                <a:latin typeface="Calibri" panose="020F0502020204030204" pitchFamily="34" charset="0"/>
                <a:ea typeface="Aptos" panose="020B0004020202020204" pitchFamily="34" charset="0"/>
                <a:cs typeface="Calibri" panose="020F0502020204030204" pitchFamily="34" charset="0"/>
                <a:hlinkClick r:id="rId6"/>
              </a:rPr>
              <a:t>John 18:12–14</a:t>
            </a:r>
            <a:r>
              <a:rPr lang="en-US" sz="2600" b="1" i="1" kern="100" dirty="0">
                <a:latin typeface="Calibri" panose="020F0502020204030204" pitchFamily="34" charset="0"/>
                <a:ea typeface="Aptos" panose="020B0004020202020204" pitchFamily="34" charset="0"/>
                <a:cs typeface="Calibri" panose="020F0502020204030204" pitchFamily="34" charset="0"/>
              </a:rPr>
              <a:t>, </a:t>
            </a:r>
            <a:r>
              <a:rPr lang="en-US" sz="2600" b="1" i="1" u="sng" kern="100" dirty="0">
                <a:solidFill>
                  <a:srgbClr val="467886"/>
                </a:solidFill>
                <a:latin typeface="Calibri" panose="020F0502020204030204" pitchFamily="34" charset="0"/>
                <a:ea typeface="Aptos" panose="020B0004020202020204" pitchFamily="34" charset="0"/>
                <a:cs typeface="Calibri" panose="020F0502020204030204" pitchFamily="34" charset="0"/>
                <a:hlinkClick r:id="rId7"/>
              </a:rPr>
              <a:t>19–24</a:t>
            </a:r>
            <a:r>
              <a:rPr lang="en-US" sz="2600" i="1" kern="100" dirty="0">
                <a:latin typeface="Calibri" panose="020F0502020204030204" pitchFamily="34" charset="0"/>
                <a:ea typeface="Aptos" panose="020B0004020202020204" pitchFamily="34" charset="0"/>
                <a:cs typeface="Calibri" panose="020F0502020204030204" pitchFamily="34" charset="0"/>
              </a:rPr>
              <a:t>)</a:t>
            </a:r>
          </a:p>
          <a:p>
            <a:pPr marL="0" indent="0">
              <a:lnSpc>
                <a:spcPct val="115000"/>
              </a:lnSpc>
              <a:spcAft>
                <a:spcPts val="600"/>
              </a:spcAft>
              <a:buNone/>
            </a:pPr>
            <a:r>
              <a:rPr lang="en-US" sz="2600" b="1" kern="100" dirty="0">
                <a:latin typeface="Calibri" panose="020F0502020204030204" pitchFamily="34" charset="0"/>
                <a:ea typeface="Aptos" panose="020B0004020202020204" pitchFamily="34" charset="0"/>
                <a:cs typeface="Calibri" panose="020F0502020204030204" pitchFamily="34" charset="0"/>
              </a:rPr>
              <a:t>Matthew 26:58</a:t>
            </a:r>
            <a:r>
              <a:rPr lang="en-US" sz="2600" kern="100" dirty="0">
                <a:latin typeface="Calibri" panose="020F0502020204030204" pitchFamily="34" charset="0"/>
                <a:ea typeface="Aptos" panose="020B0004020202020204" pitchFamily="34" charset="0"/>
                <a:cs typeface="Calibri" panose="020F0502020204030204" pitchFamily="34" charset="0"/>
              </a:rPr>
              <a:t>, “But </a:t>
            </a:r>
            <a:r>
              <a:rPr lang="en-US" sz="2600" b="1" kern="100" dirty="0">
                <a:latin typeface="Calibri" panose="020F0502020204030204" pitchFamily="34" charset="0"/>
                <a:ea typeface="Aptos" panose="020B0004020202020204" pitchFamily="34" charset="0"/>
                <a:cs typeface="Calibri" panose="020F0502020204030204" pitchFamily="34" charset="0"/>
              </a:rPr>
              <a:t>Peter</a:t>
            </a:r>
            <a:r>
              <a:rPr lang="en-US" sz="2600" kern="100" dirty="0">
                <a:latin typeface="Calibri" panose="020F0502020204030204" pitchFamily="34" charset="0"/>
                <a:ea typeface="Aptos" panose="020B0004020202020204" pitchFamily="34" charset="0"/>
                <a:cs typeface="Calibri" panose="020F0502020204030204" pitchFamily="34" charset="0"/>
              </a:rPr>
              <a:t> was following Him at a distance as far as the courtyard of the high priest, and entered in, and sat down with the officers to see the outcome.”</a:t>
            </a:r>
          </a:p>
        </p:txBody>
      </p:sp>
    </p:spTree>
    <p:extLst>
      <p:ext uri="{BB962C8B-B14F-4D97-AF65-F5344CB8AC3E}">
        <p14:creationId xmlns:p14="http://schemas.microsoft.com/office/powerpoint/2010/main" val="7699293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A6164C-B3A9-3F39-579C-0994E3B3E83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E64641B-049E-18BA-5EBE-B49605CE5786}"/>
              </a:ext>
            </a:extLst>
          </p:cNvPr>
          <p:cNvSpPr>
            <a:spLocks noGrp="1"/>
          </p:cNvSpPr>
          <p:nvPr>
            <p:ph idx="1"/>
          </p:nvPr>
        </p:nvSpPr>
        <p:spPr>
          <a:xfrm>
            <a:off x="381000" y="287867"/>
            <a:ext cx="8445500" cy="5719130"/>
          </a:xfrm>
        </p:spPr>
        <p:txBody>
          <a:bodyPr>
            <a:spAutoFit/>
          </a:bodyPr>
          <a:lstStyle/>
          <a:p>
            <a:pPr marL="0">
              <a:lnSpc>
                <a:spcPct val="115000"/>
              </a:lnSpc>
              <a:spcAft>
                <a:spcPts val="600"/>
              </a:spcAft>
              <a:buNone/>
            </a:pPr>
            <a:r>
              <a:rPr lang="en-US" b="1" kern="100" dirty="0">
                <a:latin typeface="Calibri" panose="020F0502020204030204" pitchFamily="34" charset="0"/>
                <a:ea typeface="Aptos" panose="020B0004020202020204" pitchFamily="34" charset="0"/>
                <a:cs typeface="Calibri" panose="020F0502020204030204" pitchFamily="34" charset="0"/>
              </a:rPr>
              <a:t>Peter’s Denials </a:t>
            </a:r>
            <a:r>
              <a:rPr lang="en-US" i="1" kern="100" dirty="0">
                <a:latin typeface="Calibri" panose="020F0502020204030204" pitchFamily="34" charset="0"/>
                <a:ea typeface="Aptos" panose="020B0004020202020204" pitchFamily="34" charset="0"/>
                <a:cs typeface="Calibri" panose="020F0502020204030204" pitchFamily="34" charset="0"/>
              </a:rPr>
              <a:t>(</a:t>
            </a:r>
            <a:r>
              <a:rPr lang="en-US" b="1" i="1" u="sng" kern="100" dirty="0">
                <a:solidFill>
                  <a:srgbClr val="467886"/>
                </a:solidFill>
                <a:latin typeface="Calibri" panose="020F0502020204030204" pitchFamily="34" charset="0"/>
                <a:ea typeface="Aptos" panose="020B0004020202020204" pitchFamily="34" charset="0"/>
                <a:cs typeface="Calibri" panose="020F0502020204030204" pitchFamily="34" charset="0"/>
                <a:hlinkClick r:id="rId2"/>
              </a:rPr>
              <a:t>Mark 14:66–72</a:t>
            </a:r>
            <a:r>
              <a:rPr lang="en-US" b="1" i="1" kern="100" dirty="0">
                <a:latin typeface="Calibri" panose="020F0502020204030204" pitchFamily="34" charset="0"/>
                <a:ea typeface="Aptos" panose="020B0004020202020204" pitchFamily="34" charset="0"/>
                <a:cs typeface="Calibri" panose="020F0502020204030204" pitchFamily="34" charset="0"/>
              </a:rPr>
              <a:t>; </a:t>
            </a:r>
            <a:r>
              <a:rPr lang="en-US" b="1" i="1" u="sng" kern="100" dirty="0">
                <a:solidFill>
                  <a:srgbClr val="467886"/>
                </a:solidFill>
                <a:latin typeface="Calibri" panose="020F0502020204030204" pitchFamily="34" charset="0"/>
                <a:ea typeface="Aptos" panose="020B0004020202020204" pitchFamily="34" charset="0"/>
                <a:cs typeface="Calibri" panose="020F0502020204030204" pitchFamily="34" charset="0"/>
                <a:hlinkClick r:id="rId3"/>
              </a:rPr>
              <a:t>Luke 22:54–62</a:t>
            </a:r>
            <a:r>
              <a:rPr lang="en-US" b="1" i="1" kern="100" dirty="0">
                <a:latin typeface="Calibri" panose="020F0502020204030204" pitchFamily="34" charset="0"/>
                <a:ea typeface="Aptos" panose="020B0004020202020204" pitchFamily="34" charset="0"/>
                <a:cs typeface="Calibri" panose="020F0502020204030204" pitchFamily="34" charset="0"/>
              </a:rPr>
              <a:t>; </a:t>
            </a:r>
            <a:r>
              <a:rPr lang="en-US" b="1" i="1" u="sng" kern="100" dirty="0">
                <a:solidFill>
                  <a:srgbClr val="467886"/>
                </a:solidFill>
                <a:latin typeface="Calibri" panose="020F0502020204030204" pitchFamily="34" charset="0"/>
                <a:ea typeface="Aptos" panose="020B0004020202020204" pitchFamily="34" charset="0"/>
                <a:cs typeface="Calibri" panose="020F0502020204030204" pitchFamily="34" charset="0"/>
                <a:hlinkClick r:id="rId4"/>
              </a:rPr>
              <a:t>John 18:15–18</a:t>
            </a:r>
            <a:r>
              <a:rPr lang="en-US" b="1" i="1" kern="100" dirty="0">
                <a:latin typeface="Calibri" panose="020F0502020204030204" pitchFamily="34" charset="0"/>
                <a:ea typeface="Aptos" panose="020B0004020202020204" pitchFamily="34" charset="0"/>
                <a:cs typeface="Calibri" panose="020F0502020204030204" pitchFamily="34" charset="0"/>
              </a:rPr>
              <a:t>, </a:t>
            </a:r>
            <a:r>
              <a:rPr lang="en-US" b="1" i="1" u="sng" kern="100" dirty="0">
                <a:solidFill>
                  <a:srgbClr val="467886"/>
                </a:solidFill>
                <a:latin typeface="Calibri" panose="020F0502020204030204" pitchFamily="34" charset="0"/>
                <a:ea typeface="Aptos" panose="020B0004020202020204" pitchFamily="34" charset="0"/>
                <a:cs typeface="Calibri" panose="020F0502020204030204" pitchFamily="34" charset="0"/>
                <a:hlinkClick r:id="rId5"/>
              </a:rPr>
              <a:t>25–27</a:t>
            </a:r>
            <a:r>
              <a:rPr lang="en-US" i="1" kern="100" dirty="0">
                <a:latin typeface="Calibri" panose="020F0502020204030204" pitchFamily="34" charset="0"/>
                <a:ea typeface="Aptos" panose="020B0004020202020204" pitchFamily="34" charset="0"/>
                <a:cs typeface="Calibri" panose="020F0502020204030204" pitchFamily="34" charset="0"/>
              </a:rPr>
              <a:t>)</a:t>
            </a:r>
          </a:p>
          <a:p>
            <a:pPr marL="0">
              <a:lnSpc>
                <a:spcPct val="115000"/>
              </a:lnSpc>
              <a:spcAft>
                <a:spcPts val="600"/>
              </a:spcAft>
              <a:buNone/>
            </a:pPr>
            <a:r>
              <a:rPr lang="en-US" b="1" kern="100" dirty="0">
                <a:latin typeface="Calibri" panose="020F0502020204030204" pitchFamily="34" charset="0"/>
                <a:ea typeface="Aptos" panose="020B0004020202020204" pitchFamily="34" charset="0"/>
                <a:cs typeface="Calibri" panose="020F0502020204030204" pitchFamily="34" charset="0"/>
              </a:rPr>
              <a:t>Matthew 26:69, 73, 75</a:t>
            </a:r>
            <a:r>
              <a:rPr lang="en-US" kern="100" dirty="0">
                <a:latin typeface="Calibri" panose="020F0502020204030204" pitchFamily="34" charset="0"/>
                <a:ea typeface="Aptos" panose="020B0004020202020204" pitchFamily="34" charset="0"/>
                <a:cs typeface="Calibri" panose="020F0502020204030204" pitchFamily="34" charset="0"/>
              </a:rPr>
              <a:t>, “Now </a:t>
            </a:r>
            <a:r>
              <a:rPr lang="en-US" b="1" kern="100" dirty="0">
                <a:latin typeface="Calibri" panose="020F0502020204030204" pitchFamily="34" charset="0"/>
                <a:ea typeface="Aptos" panose="020B0004020202020204" pitchFamily="34" charset="0"/>
                <a:cs typeface="Calibri" panose="020F0502020204030204" pitchFamily="34" charset="0"/>
              </a:rPr>
              <a:t>Peter</a:t>
            </a:r>
            <a:r>
              <a:rPr lang="en-US" kern="100" dirty="0">
                <a:latin typeface="Calibri" panose="020F0502020204030204" pitchFamily="34" charset="0"/>
                <a:ea typeface="Aptos" panose="020B0004020202020204" pitchFamily="34" charset="0"/>
                <a:cs typeface="Calibri" panose="020F0502020204030204" pitchFamily="34" charset="0"/>
              </a:rPr>
              <a:t> was sitting outside in the courtyard, and a servant-girl came to him and said, ‘You too were with Jesus the Galilean’ … A little later the bystanders came up and said to </a:t>
            </a:r>
            <a:r>
              <a:rPr lang="en-US" b="1" kern="100" dirty="0">
                <a:latin typeface="Calibri" panose="020F0502020204030204" pitchFamily="34" charset="0"/>
                <a:ea typeface="Aptos" panose="020B0004020202020204" pitchFamily="34" charset="0"/>
                <a:cs typeface="Calibri" panose="020F0502020204030204" pitchFamily="34" charset="0"/>
              </a:rPr>
              <a:t>Peter</a:t>
            </a:r>
            <a:r>
              <a:rPr lang="en-US" kern="100" dirty="0">
                <a:latin typeface="Calibri" panose="020F0502020204030204" pitchFamily="34" charset="0"/>
                <a:ea typeface="Aptos" panose="020B0004020202020204" pitchFamily="34" charset="0"/>
                <a:cs typeface="Calibri" panose="020F0502020204030204" pitchFamily="34" charset="0"/>
              </a:rPr>
              <a:t>, ‘Surely you too are </a:t>
            </a:r>
            <a:r>
              <a:rPr lang="en-US" i="1" kern="100" dirty="0">
                <a:latin typeface="Calibri" panose="020F0502020204030204" pitchFamily="34" charset="0"/>
                <a:ea typeface="Aptos" panose="020B0004020202020204" pitchFamily="34" charset="0"/>
                <a:cs typeface="Calibri" panose="020F0502020204030204" pitchFamily="34" charset="0"/>
              </a:rPr>
              <a:t>one</a:t>
            </a:r>
            <a:r>
              <a:rPr lang="en-US" kern="100" dirty="0">
                <a:latin typeface="Calibri" panose="020F0502020204030204" pitchFamily="34" charset="0"/>
                <a:ea typeface="Aptos" panose="020B0004020202020204" pitchFamily="34" charset="0"/>
                <a:cs typeface="Calibri" panose="020F0502020204030204" pitchFamily="34" charset="0"/>
              </a:rPr>
              <a:t> of them; for even the way you talk gives you away … And </a:t>
            </a:r>
            <a:r>
              <a:rPr lang="en-US" b="1" kern="100" dirty="0">
                <a:latin typeface="Calibri" panose="020F0502020204030204" pitchFamily="34" charset="0"/>
                <a:ea typeface="Aptos" panose="020B0004020202020204" pitchFamily="34" charset="0"/>
                <a:cs typeface="Calibri" panose="020F0502020204030204" pitchFamily="34" charset="0"/>
              </a:rPr>
              <a:t>Peter</a:t>
            </a:r>
            <a:r>
              <a:rPr lang="en-US" kern="100" dirty="0">
                <a:latin typeface="Calibri" panose="020F0502020204030204" pitchFamily="34" charset="0"/>
                <a:ea typeface="Aptos" panose="020B0004020202020204" pitchFamily="34" charset="0"/>
                <a:cs typeface="Calibri" panose="020F0502020204030204" pitchFamily="34" charset="0"/>
              </a:rPr>
              <a:t> remembered the word which Jesus had said, ‘Before a rooster crows, you will deny Me three times.’ And he went out and wept bitterly.”</a:t>
            </a:r>
          </a:p>
        </p:txBody>
      </p:sp>
    </p:spTree>
    <p:extLst>
      <p:ext uri="{BB962C8B-B14F-4D97-AF65-F5344CB8AC3E}">
        <p14:creationId xmlns:p14="http://schemas.microsoft.com/office/powerpoint/2010/main" val="27412142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65BC2A-0A96-3A01-390A-9A7E4E27D1A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48AB3C6-85BC-5649-7888-E578976E8289}"/>
              </a:ext>
            </a:extLst>
          </p:cNvPr>
          <p:cNvSpPr>
            <a:spLocks noGrp="1"/>
          </p:cNvSpPr>
          <p:nvPr>
            <p:ph type="title"/>
          </p:nvPr>
        </p:nvSpPr>
        <p:spPr>
          <a:xfrm>
            <a:off x="530942" y="460773"/>
            <a:ext cx="7831393" cy="653256"/>
          </a:xfrm>
        </p:spPr>
        <p:txBody>
          <a:bodyPr>
            <a:spAutoFit/>
          </a:bodyPr>
          <a:lstStyle/>
          <a:p>
            <a:pPr algn="ctr"/>
            <a:r>
              <a:rPr lang="en-US" sz="4050" b="1" kern="100" dirty="0">
                <a:latin typeface="Algerian" panose="04020705040A02060702" pitchFamily="82" charset="0"/>
                <a:ea typeface="Aptos" panose="020B0004020202020204" pitchFamily="34" charset="0"/>
                <a:cs typeface="Times New Roman" panose="02020603050405020304" pitchFamily="18" charset="0"/>
              </a:rPr>
              <a:t>This is the Invitation</a:t>
            </a:r>
            <a:endParaRPr lang="en-US" sz="4050" dirty="0">
              <a:latin typeface="Algerian" panose="04020705040A02060702" pitchFamily="82" charset="0"/>
            </a:endParaRPr>
          </a:p>
        </p:txBody>
      </p:sp>
      <p:sp>
        <p:nvSpPr>
          <p:cNvPr id="3" name="Content Placeholder 2">
            <a:extLst>
              <a:ext uri="{FF2B5EF4-FFF2-40B4-BE49-F238E27FC236}">
                <a16:creationId xmlns:a16="http://schemas.microsoft.com/office/drawing/2014/main" id="{43559745-1890-C166-F17B-5D8E5D8DC5E1}"/>
              </a:ext>
            </a:extLst>
          </p:cNvPr>
          <p:cNvSpPr>
            <a:spLocks noGrp="1"/>
          </p:cNvSpPr>
          <p:nvPr>
            <p:ph idx="1"/>
          </p:nvPr>
        </p:nvSpPr>
        <p:spPr>
          <a:xfrm>
            <a:off x="304800" y="1083733"/>
            <a:ext cx="8534401" cy="5493812"/>
          </a:xfrm>
        </p:spPr>
        <p:txBody>
          <a:bodyPr>
            <a:spAutoFit/>
          </a:bodyPr>
          <a:lstStyle/>
          <a:p>
            <a:pPr marL="0" indent="0">
              <a:buNone/>
            </a:pPr>
            <a:r>
              <a:rPr lang="en-US" sz="2600" b="1" kern="100" dirty="0">
                <a:latin typeface="Calibri" panose="020F0502020204030204" pitchFamily="34" charset="0"/>
                <a:ea typeface="Aptos" panose="020B0004020202020204" pitchFamily="34" charset="0"/>
                <a:cs typeface="Calibri" panose="020F0502020204030204" pitchFamily="34" charset="0"/>
              </a:rPr>
              <a:t>The Bible is clear. God and His Scheme of Redemption for man. The good news of Jesus’ life, death, burial, and resurrection. Jesus, born of a virgin, both God and man on earth. Jesus lived a perfect life, and through obedience proved Himself to be the only sacrifice for mankind. He shed His blood for our sins. He died and was buried, rose on the third day. His resurrection constituted the victory over death and sin. He ascended to heaven, and is on His throne as King, High Priest, and Mediator for mankind. This is why God demands that we respond to the Gospel. We must accept the facts of the one and only good news (to </a:t>
            </a:r>
            <a:r>
              <a:rPr lang="en-US" sz="2600" b="1" u="sng" kern="100" dirty="0">
                <a:solidFill>
                  <a:srgbClr val="FF0000"/>
                </a:solidFill>
                <a:latin typeface="Calibri" panose="020F0502020204030204" pitchFamily="34" charset="0"/>
                <a:ea typeface="Aptos" panose="020B0004020202020204" pitchFamily="34" charset="0"/>
                <a:cs typeface="Calibri" panose="020F0502020204030204" pitchFamily="34" charset="0"/>
              </a:rPr>
              <a:t>HEAR</a:t>
            </a:r>
            <a:r>
              <a:rPr lang="en-US" sz="2600" b="1" kern="100" dirty="0">
                <a:latin typeface="Calibri" panose="020F0502020204030204" pitchFamily="34" charset="0"/>
                <a:ea typeface="Aptos" panose="020B0004020202020204" pitchFamily="34" charset="0"/>
                <a:cs typeface="Calibri" panose="020F0502020204030204" pitchFamily="34" charset="0"/>
              </a:rPr>
              <a:t>, </a:t>
            </a:r>
            <a:r>
              <a:rPr lang="en-US" sz="2600" b="1" u="sng" kern="100" dirty="0">
                <a:solidFill>
                  <a:srgbClr val="FF0000"/>
                </a:solidFill>
                <a:latin typeface="Calibri" panose="020F0502020204030204" pitchFamily="34" charset="0"/>
                <a:ea typeface="Aptos" panose="020B0004020202020204" pitchFamily="34" charset="0"/>
                <a:cs typeface="Calibri" panose="020F0502020204030204" pitchFamily="34" charset="0"/>
              </a:rPr>
              <a:t>BELIEVE</a:t>
            </a:r>
            <a:r>
              <a:rPr lang="en-US" sz="2600" b="1" kern="100" dirty="0">
                <a:latin typeface="Calibri" panose="020F0502020204030204" pitchFamily="34" charset="0"/>
                <a:ea typeface="Aptos" panose="020B0004020202020204" pitchFamily="34" charset="0"/>
                <a:cs typeface="Calibri" panose="020F0502020204030204" pitchFamily="34" charset="0"/>
              </a:rPr>
              <a:t>, we must </a:t>
            </a:r>
            <a:r>
              <a:rPr lang="en-US" sz="2600" b="1" u="sng" kern="100" dirty="0">
                <a:solidFill>
                  <a:srgbClr val="FF0000"/>
                </a:solidFill>
                <a:latin typeface="Calibri" panose="020F0502020204030204" pitchFamily="34" charset="0"/>
                <a:ea typeface="Aptos" panose="020B0004020202020204" pitchFamily="34" charset="0"/>
                <a:cs typeface="Calibri" panose="020F0502020204030204" pitchFamily="34" charset="0"/>
              </a:rPr>
              <a:t>REPENT</a:t>
            </a:r>
            <a:r>
              <a:rPr lang="en-US" sz="2600" b="1" kern="100" dirty="0">
                <a:latin typeface="Calibri" panose="020F0502020204030204" pitchFamily="34" charset="0"/>
                <a:ea typeface="Aptos" panose="020B0004020202020204" pitchFamily="34" charset="0"/>
                <a:cs typeface="Calibri" panose="020F0502020204030204" pitchFamily="34" charset="0"/>
              </a:rPr>
              <a:t> of our sins, turn away, we must </a:t>
            </a:r>
            <a:r>
              <a:rPr lang="en-US" sz="2600" b="1" u="sng" kern="100" dirty="0">
                <a:solidFill>
                  <a:srgbClr val="FF0000"/>
                </a:solidFill>
                <a:latin typeface="Calibri" panose="020F0502020204030204" pitchFamily="34" charset="0"/>
                <a:ea typeface="Aptos" panose="020B0004020202020204" pitchFamily="34" charset="0"/>
                <a:cs typeface="Calibri" panose="020F0502020204030204" pitchFamily="34" charset="0"/>
              </a:rPr>
              <a:t>CONFESS</a:t>
            </a:r>
            <a:r>
              <a:rPr lang="en-US" sz="2600" b="1" kern="100" dirty="0">
                <a:latin typeface="Calibri" panose="020F0502020204030204" pitchFamily="34" charset="0"/>
                <a:ea typeface="Aptos" panose="020B0004020202020204" pitchFamily="34" charset="0"/>
                <a:cs typeface="Calibri" panose="020F0502020204030204" pitchFamily="34" charset="0"/>
              </a:rPr>
              <a:t> Jesus as the only Son of God, and we </a:t>
            </a:r>
            <a:r>
              <a:rPr lang="en-US" sz="2600" b="1" u="sng" kern="100" dirty="0">
                <a:solidFill>
                  <a:srgbClr val="FF0000"/>
                </a:solidFill>
                <a:latin typeface="Calibri" panose="020F0502020204030204" pitchFamily="34" charset="0"/>
                <a:ea typeface="Aptos" panose="020B0004020202020204" pitchFamily="34" charset="0"/>
                <a:cs typeface="Calibri" panose="020F0502020204030204" pitchFamily="34" charset="0"/>
              </a:rPr>
              <a:t>MUST BE BAPTIZED</a:t>
            </a:r>
            <a:r>
              <a:rPr lang="en-US" sz="2600" b="1" kern="100" dirty="0">
                <a:solidFill>
                  <a:srgbClr val="FF0000"/>
                </a:solidFill>
                <a:latin typeface="Calibri" panose="020F0502020204030204" pitchFamily="34" charset="0"/>
                <a:ea typeface="Aptos" panose="020B0004020202020204" pitchFamily="34" charset="0"/>
                <a:cs typeface="Calibri" panose="020F0502020204030204" pitchFamily="34" charset="0"/>
              </a:rPr>
              <a:t> </a:t>
            </a:r>
            <a:r>
              <a:rPr lang="en-US" sz="2600" b="1" kern="100" dirty="0">
                <a:latin typeface="Calibri" panose="020F0502020204030204" pitchFamily="34" charset="0"/>
                <a:ea typeface="Aptos" panose="020B0004020202020204" pitchFamily="34" charset="0"/>
                <a:cs typeface="Calibri" panose="020F0502020204030204" pitchFamily="34" charset="0"/>
              </a:rPr>
              <a:t>to have our sins washed away). The part when man obeys God’s Scheme of Redemption for mankind. </a:t>
            </a:r>
          </a:p>
        </p:txBody>
      </p:sp>
    </p:spTree>
    <p:extLst>
      <p:ext uri="{BB962C8B-B14F-4D97-AF65-F5344CB8AC3E}">
        <p14:creationId xmlns:p14="http://schemas.microsoft.com/office/powerpoint/2010/main" val="342268147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Slice</Template>
  <TotalTime>101132</TotalTime>
  <Words>872</Words>
  <Application>Microsoft Office PowerPoint</Application>
  <PresentationFormat>On-screen Show (4:3)</PresentationFormat>
  <Paragraphs>25</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Algerian</vt:lpstr>
      <vt:lpstr>Aptos</vt:lpstr>
      <vt:lpstr>Aptos Display</vt:lpstr>
      <vt:lpstr>Arial</vt:lpstr>
      <vt:lpstr>Calibri</vt:lpstr>
      <vt:lpstr>Office Theme</vt:lpstr>
      <vt:lpstr>PETER ACCORDING TO MATTHEW</vt:lpstr>
      <vt:lpstr>PowerPoint Presentation</vt:lpstr>
      <vt:lpstr>PowerPoint Presentation</vt:lpstr>
      <vt:lpstr>PowerPoint Presentation</vt:lpstr>
      <vt:lpstr>PowerPoint Presentation</vt:lpstr>
      <vt:lpstr>PowerPoint Presentation</vt:lpstr>
      <vt:lpstr>PowerPoint Presentation</vt:lpstr>
      <vt:lpstr>This is the Invitation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Peter According To Matthew</dc:title>
  <dc:creator>Bruce Molock</dc:creator>
  <cp:lastModifiedBy>Richard Lidh</cp:lastModifiedBy>
  <cp:revision>89</cp:revision>
  <cp:lastPrinted>2025-04-20T04:30:20Z</cp:lastPrinted>
  <dcterms:created xsi:type="dcterms:W3CDTF">2022-11-26T20:35:12Z</dcterms:created>
  <dcterms:modified xsi:type="dcterms:W3CDTF">2025-04-20T05:33:21Z</dcterms:modified>
</cp:coreProperties>
</file>